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3"/>
  </p:notesMasterIdLst>
  <p:handoutMasterIdLst>
    <p:handoutMasterId r:id="rId134"/>
  </p:handoutMasterIdLst>
  <p:sldIdLst>
    <p:sldId id="301" r:id="rId3"/>
    <p:sldId id="302" r:id="rId4"/>
    <p:sldId id="303" r:id="rId5"/>
    <p:sldId id="304" r:id="rId6"/>
    <p:sldId id="305" r:id="rId7"/>
    <p:sldId id="306" r:id="rId8"/>
    <p:sldId id="258" r:id="rId9"/>
    <p:sldId id="256" r:id="rId10"/>
    <p:sldId id="257" r:id="rId11"/>
    <p:sldId id="263" r:id="rId12"/>
    <p:sldId id="285" r:id="rId13"/>
    <p:sldId id="278" r:id="rId14"/>
    <p:sldId id="279" r:id="rId15"/>
    <p:sldId id="280" r:id="rId16"/>
    <p:sldId id="281" r:id="rId17"/>
    <p:sldId id="282" r:id="rId18"/>
    <p:sldId id="283" r:id="rId19"/>
    <p:sldId id="284" r:id="rId20"/>
    <p:sldId id="286" r:id="rId21"/>
    <p:sldId id="287" r:id="rId22"/>
    <p:sldId id="288" r:id="rId23"/>
    <p:sldId id="259" r:id="rId24"/>
    <p:sldId id="260" r:id="rId25"/>
    <p:sldId id="261" r:id="rId26"/>
    <p:sldId id="262" r:id="rId27"/>
    <p:sldId id="265" r:id="rId28"/>
    <p:sldId id="266" r:id="rId29"/>
    <p:sldId id="267" r:id="rId30"/>
    <p:sldId id="269" r:id="rId31"/>
    <p:sldId id="273" r:id="rId32"/>
    <p:sldId id="270" r:id="rId33"/>
    <p:sldId id="271" r:id="rId34"/>
    <p:sldId id="290" r:id="rId35"/>
    <p:sldId id="277" r:id="rId36"/>
    <p:sldId id="274" r:id="rId37"/>
    <p:sldId id="275" r:id="rId38"/>
    <p:sldId id="293" r:id="rId39"/>
    <p:sldId id="294" r:id="rId40"/>
    <p:sldId id="291" r:id="rId41"/>
    <p:sldId id="292" r:id="rId42"/>
    <p:sldId id="289" r:id="rId43"/>
    <p:sldId id="295" r:id="rId44"/>
    <p:sldId id="276" r:id="rId45"/>
    <p:sldId id="296" r:id="rId46"/>
    <p:sldId id="297" r:id="rId47"/>
    <p:sldId id="300" r:id="rId48"/>
    <p:sldId id="328" r:id="rId49"/>
    <p:sldId id="329" r:id="rId50"/>
    <p:sldId id="330" r:id="rId51"/>
    <p:sldId id="331" r:id="rId52"/>
    <p:sldId id="307" r:id="rId53"/>
    <p:sldId id="308" r:id="rId54"/>
    <p:sldId id="298" r:id="rId55"/>
    <p:sldId id="299" r:id="rId56"/>
    <p:sldId id="315" r:id="rId57"/>
    <p:sldId id="316" r:id="rId58"/>
    <p:sldId id="319" r:id="rId59"/>
    <p:sldId id="317" r:id="rId60"/>
    <p:sldId id="318" r:id="rId61"/>
    <p:sldId id="320" r:id="rId62"/>
    <p:sldId id="322" r:id="rId63"/>
    <p:sldId id="323" r:id="rId64"/>
    <p:sldId id="324" r:id="rId65"/>
    <p:sldId id="333" r:id="rId66"/>
    <p:sldId id="352" r:id="rId67"/>
    <p:sldId id="332" r:id="rId68"/>
    <p:sldId id="338" r:id="rId69"/>
    <p:sldId id="339" r:id="rId70"/>
    <p:sldId id="340" r:id="rId71"/>
    <p:sldId id="341" r:id="rId72"/>
    <p:sldId id="342" r:id="rId73"/>
    <p:sldId id="343" r:id="rId74"/>
    <p:sldId id="344" r:id="rId75"/>
    <p:sldId id="345" r:id="rId76"/>
    <p:sldId id="346" r:id="rId77"/>
    <p:sldId id="347" r:id="rId78"/>
    <p:sldId id="348" r:id="rId79"/>
    <p:sldId id="334" r:id="rId80"/>
    <p:sldId id="335" r:id="rId81"/>
    <p:sldId id="349" r:id="rId82"/>
    <p:sldId id="336" r:id="rId83"/>
    <p:sldId id="337" r:id="rId84"/>
    <p:sldId id="350" r:id="rId85"/>
    <p:sldId id="351" r:id="rId86"/>
    <p:sldId id="355" r:id="rId87"/>
    <p:sldId id="354" r:id="rId88"/>
    <p:sldId id="356" r:id="rId89"/>
    <p:sldId id="357" r:id="rId90"/>
    <p:sldId id="391" r:id="rId91"/>
    <p:sldId id="358" r:id="rId92"/>
    <p:sldId id="359" r:id="rId93"/>
    <p:sldId id="392" r:id="rId94"/>
    <p:sldId id="361" r:id="rId95"/>
    <p:sldId id="365" r:id="rId96"/>
    <p:sldId id="360" r:id="rId97"/>
    <p:sldId id="393" r:id="rId98"/>
    <p:sldId id="404" r:id="rId99"/>
    <p:sldId id="405" r:id="rId100"/>
    <p:sldId id="406" r:id="rId101"/>
    <p:sldId id="407" r:id="rId102"/>
    <p:sldId id="408" r:id="rId103"/>
    <p:sldId id="362" r:id="rId104"/>
    <p:sldId id="363" r:id="rId105"/>
    <p:sldId id="364" r:id="rId106"/>
    <p:sldId id="394" r:id="rId107"/>
    <p:sldId id="367" r:id="rId108"/>
    <p:sldId id="395" r:id="rId109"/>
    <p:sldId id="396" r:id="rId110"/>
    <p:sldId id="397" r:id="rId111"/>
    <p:sldId id="398" r:id="rId112"/>
    <p:sldId id="368" r:id="rId113"/>
    <p:sldId id="369" r:id="rId114"/>
    <p:sldId id="370" r:id="rId115"/>
    <p:sldId id="373" r:id="rId116"/>
    <p:sldId id="374" r:id="rId117"/>
    <p:sldId id="375" r:id="rId118"/>
    <p:sldId id="376" r:id="rId119"/>
    <p:sldId id="377" r:id="rId120"/>
    <p:sldId id="378" r:id="rId121"/>
    <p:sldId id="399" r:id="rId122"/>
    <p:sldId id="380" r:id="rId123"/>
    <p:sldId id="403" r:id="rId124"/>
    <p:sldId id="381" r:id="rId125"/>
    <p:sldId id="400" r:id="rId126"/>
    <p:sldId id="401" r:id="rId127"/>
    <p:sldId id="402" r:id="rId128"/>
    <p:sldId id="382" r:id="rId129"/>
    <p:sldId id="383" r:id="rId130"/>
    <p:sldId id="389" r:id="rId131"/>
    <p:sldId id="390" r:id="rId13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007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handoutMaster" Target="handoutMasters/handout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ACE2AC2-2204-45DF-A88A-F8EA3C73C5F0}" type="datetimeFigureOut">
              <a:rPr lang="en-GB" smtClean="0"/>
              <a:t>04/11/2015</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D4AB95A-19B1-494A-9776-3A0279FA3E8D}" type="slidenum">
              <a:rPr lang="en-GB" smtClean="0"/>
              <a:t>‹#›</a:t>
            </a:fld>
            <a:endParaRPr lang="en-GB"/>
          </a:p>
        </p:txBody>
      </p:sp>
    </p:spTree>
    <p:extLst>
      <p:ext uri="{BB962C8B-B14F-4D97-AF65-F5344CB8AC3E}">
        <p14:creationId xmlns:p14="http://schemas.microsoft.com/office/powerpoint/2010/main" val="1745570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3CA724D-3471-451F-A987-0025CE0096CC}" type="datetimeFigureOut">
              <a:rPr lang="en-GB" smtClean="0"/>
              <a:t>04/11/2015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0E34912-BCBD-483B-A78C-8858E1037377}" type="slidenum">
              <a:rPr lang="en-GB" smtClean="0"/>
              <a:t>‹#›</a:t>
            </a:fld>
            <a:endParaRPr lang="en-GB"/>
          </a:p>
        </p:txBody>
      </p:sp>
    </p:spTree>
    <p:extLst>
      <p:ext uri="{BB962C8B-B14F-4D97-AF65-F5344CB8AC3E}">
        <p14:creationId xmlns:p14="http://schemas.microsoft.com/office/powerpoint/2010/main" val="4240454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82CB1C-368A-4791-B35C-FB25516D721B}" type="slidenum">
              <a:rPr lang="en-GB" smtClean="0"/>
              <a:pPr/>
              <a:t>27</a:t>
            </a:fld>
            <a:endParaRPr lang="en-GB"/>
          </a:p>
        </p:txBody>
      </p:sp>
    </p:spTree>
    <p:extLst>
      <p:ext uri="{BB962C8B-B14F-4D97-AF65-F5344CB8AC3E}">
        <p14:creationId xmlns:p14="http://schemas.microsoft.com/office/powerpoint/2010/main" val="365003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16501" indent="-275577" eaLnBrk="0" hangingPunct="0">
              <a:spcBef>
                <a:spcPct val="30000"/>
              </a:spcBef>
              <a:defRPr sz="1200">
                <a:solidFill>
                  <a:schemeClr val="tx1"/>
                </a:solidFill>
                <a:latin typeface="Calibri" pitchFamily="34" charset="0"/>
              </a:defRPr>
            </a:lvl2pPr>
            <a:lvl3pPr marL="1102309" indent="-220462" eaLnBrk="0" hangingPunct="0">
              <a:spcBef>
                <a:spcPct val="30000"/>
              </a:spcBef>
              <a:defRPr sz="1200">
                <a:solidFill>
                  <a:schemeClr val="tx1"/>
                </a:solidFill>
                <a:latin typeface="Calibri" pitchFamily="34" charset="0"/>
              </a:defRPr>
            </a:lvl3pPr>
            <a:lvl4pPr marL="1543233" indent="-220462" eaLnBrk="0" hangingPunct="0">
              <a:spcBef>
                <a:spcPct val="30000"/>
              </a:spcBef>
              <a:defRPr sz="1200">
                <a:solidFill>
                  <a:schemeClr val="tx1"/>
                </a:solidFill>
                <a:latin typeface="Calibri" pitchFamily="34" charset="0"/>
              </a:defRPr>
            </a:lvl4pPr>
            <a:lvl5pPr marL="1984157" indent="-220462" eaLnBrk="0" hangingPunct="0">
              <a:spcBef>
                <a:spcPct val="30000"/>
              </a:spcBef>
              <a:defRPr sz="1200">
                <a:solidFill>
                  <a:schemeClr val="tx1"/>
                </a:solidFill>
                <a:latin typeface="Calibri" pitchFamily="34" charset="0"/>
              </a:defRPr>
            </a:lvl5pPr>
            <a:lvl6pPr marL="2425080" indent="-220462" eaLnBrk="0" fontAlgn="base" hangingPunct="0">
              <a:spcBef>
                <a:spcPct val="30000"/>
              </a:spcBef>
              <a:spcAft>
                <a:spcPct val="0"/>
              </a:spcAft>
              <a:defRPr sz="1200">
                <a:solidFill>
                  <a:schemeClr val="tx1"/>
                </a:solidFill>
                <a:latin typeface="Calibri" pitchFamily="34" charset="0"/>
              </a:defRPr>
            </a:lvl6pPr>
            <a:lvl7pPr marL="2866004" indent="-220462" eaLnBrk="0" fontAlgn="base" hangingPunct="0">
              <a:spcBef>
                <a:spcPct val="30000"/>
              </a:spcBef>
              <a:spcAft>
                <a:spcPct val="0"/>
              </a:spcAft>
              <a:defRPr sz="1200">
                <a:solidFill>
                  <a:schemeClr val="tx1"/>
                </a:solidFill>
                <a:latin typeface="Calibri" pitchFamily="34" charset="0"/>
              </a:defRPr>
            </a:lvl7pPr>
            <a:lvl8pPr marL="3306928" indent="-220462" eaLnBrk="0" fontAlgn="base" hangingPunct="0">
              <a:spcBef>
                <a:spcPct val="30000"/>
              </a:spcBef>
              <a:spcAft>
                <a:spcPct val="0"/>
              </a:spcAft>
              <a:defRPr sz="1200">
                <a:solidFill>
                  <a:schemeClr val="tx1"/>
                </a:solidFill>
                <a:latin typeface="Calibri" pitchFamily="34" charset="0"/>
              </a:defRPr>
            </a:lvl8pPr>
            <a:lvl9pPr marL="3747851" indent="-220462"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48F05267-313A-4F50-945B-B148563053F8}" type="slidenum">
              <a:rPr lang="en-GB" altLang="en-US" smtClean="0"/>
              <a:pPr eaLnBrk="1" fontAlgn="base" hangingPunct="1">
                <a:spcBef>
                  <a:spcPct val="0"/>
                </a:spcBef>
                <a:spcAft>
                  <a:spcPct val="0"/>
                </a:spcAft>
              </a:pPr>
              <a:t>38</a:t>
            </a:fld>
            <a:endParaRPr lang="en-GB"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935A876-A692-49F0-9C56-3C5409FA9BC6}" type="slidenum">
              <a:rPr lang="en-GB" altLang="en-US" smtClean="0">
                <a:latin typeface="Arial" charset="0"/>
              </a:rPr>
              <a:pPr eaLnBrk="1" hangingPunct="1">
                <a:spcBef>
                  <a:spcPct val="0"/>
                </a:spcBef>
              </a:pPr>
              <a:t>39</a:t>
            </a:fld>
            <a:endParaRPr lang="en-GB"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Believer’s Baptism clip</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D7B3610-0B41-43AE-83A5-C8BE749A4803}" type="slidenum">
              <a:rPr lang="en-GB" altLang="en-US" smtClean="0">
                <a:latin typeface="Arial" charset="0"/>
              </a:rPr>
              <a:pPr eaLnBrk="1" hangingPunct="1">
                <a:spcBef>
                  <a:spcPct val="0"/>
                </a:spcBef>
              </a:pPr>
              <a:t>40</a:t>
            </a:fld>
            <a:endParaRPr lang="en-GB"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DD72F00-88AD-457F-A5D2-7D8B199F56C3}" type="slidenum">
              <a:rPr lang="en-GB" smtClean="0"/>
              <a:pPr/>
              <a:t>68</a:t>
            </a:fld>
            <a:endParaRPr lang="en-GB"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GB" dirty="0" smtClean="0"/>
              <a:t>Show</a:t>
            </a:r>
            <a:r>
              <a:rPr lang="en-GB" baseline="0" dirty="0" smtClean="0"/>
              <a:t> clip – The Problem of Evil and Suffering</a:t>
            </a:r>
            <a:endParaRPr lang="en-GB"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7293E06C-8932-42AB-B7C2-98F8EA6C0C32}" type="slidenum">
              <a:rPr lang="en-GB" smtClean="0">
                <a:latin typeface="Calibri" pitchFamily="34" charset="0"/>
              </a:rPr>
              <a:pPr eaLnBrk="1" fontAlgn="base" hangingPunct="1">
                <a:spcBef>
                  <a:spcPct val="0"/>
                </a:spcBef>
                <a:spcAft>
                  <a:spcPct val="0"/>
                </a:spcAft>
              </a:pPr>
              <a:t>70</a:t>
            </a:fld>
            <a:endParaRPr lang="en-GB"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F3F7CE5-82BB-417C-8201-E5B64E0F82E1}" type="datetimeFigureOut">
              <a:rPr lang="en-GB" smtClean="0"/>
              <a:t>04/11/2015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29138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3F7CE5-82BB-417C-8201-E5B64E0F82E1}" type="datetimeFigureOut">
              <a:rPr lang="en-GB" smtClean="0"/>
              <a:t>04/11/2015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218966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3F7CE5-82BB-417C-8201-E5B64E0F82E1}" type="datetimeFigureOut">
              <a:rPr lang="en-GB" smtClean="0"/>
              <a:t>04/11/2015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201356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endParaRPr lang="en-GB"/>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4B57A632-B1DC-47D1-8591-A096E124B339}" type="slidenum">
              <a:rPr lang="en-GB"/>
              <a:pPr/>
              <a:t>‹#›</a:t>
            </a:fld>
            <a:endParaRPr lang="en-GB"/>
          </a:p>
        </p:txBody>
      </p:sp>
    </p:spTree>
    <p:extLst>
      <p:ext uri="{BB962C8B-B14F-4D97-AF65-F5344CB8AC3E}">
        <p14:creationId xmlns:p14="http://schemas.microsoft.com/office/powerpoint/2010/main" val="1475897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17" name="Footer Placeholder 16"/>
          <p:cNvSpPr>
            <a:spLocks noGrp="1"/>
          </p:cNvSpPr>
          <p:nvPr>
            <p:ph type="ftr" sz="quarter" idx="11"/>
          </p:nvPr>
        </p:nvSpPr>
        <p:spPr/>
        <p:txBody>
          <a:bodyPr/>
          <a:lstStyle/>
          <a:p>
            <a:endParaRPr lang="en-GB">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25C5AA6-A6C4-46EE-A6FC-48CEFBE63083}" type="slidenum">
              <a:rPr lang="en-GB" smtClean="0"/>
              <a:pPr/>
              <a:t>‹#›</a:t>
            </a:fld>
            <a:endParaRPr lang="en-GB"/>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49074863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5" name="Footer Placeholder 4"/>
          <p:cNvSpPr>
            <a:spLocks noGrp="1"/>
          </p:cNvSpPr>
          <p:nvPr>
            <p:ph type="ftr" sz="quarter" idx="11"/>
          </p:nvPr>
        </p:nvSpPr>
        <p:spPr/>
        <p:txBody>
          <a:bodyPr/>
          <a:lstStyle/>
          <a:p>
            <a:endParaRPr lang="en-GB">
              <a:solidFill>
                <a:srgbClr val="696464"/>
              </a:solidFill>
            </a:endParaRPr>
          </a:p>
        </p:txBody>
      </p:sp>
      <p:sp>
        <p:nvSpPr>
          <p:cNvPr id="6" name="Slide Number Placeholder 5"/>
          <p:cNvSpPr>
            <a:spLocks noGrp="1"/>
          </p:cNvSpPr>
          <p:nvPr>
            <p:ph type="sldNum" sz="quarter" idx="12"/>
          </p:nvPr>
        </p:nvSpPr>
        <p:spPr/>
        <p:txBody>
          <a:bodyPr/>
          <a:lstStyle/>
          <a:p>
            <a:fld id="{A25C5AA6-A6C4-46EE-A6FC-48CEFBE63083}" type="slidenum">
              <a:rPr lang="en-GB" smtClean="0"/>
              <a:pPr/>
              <a:t>‹#›</a:t>
            </a:fld>
            <a:endParaRPr lang="en-GB"/>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934447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GB">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A25C5AA6-A6C4-46EE-A6FC-48CEFBE63083}" type="slidenum">
              <a:rPr lang="en-GB" smtClean="0"/>
              <a:pPr/>
              <a:t>‹#›</a:t>
            </a:fld>
            <a:endParaRPr lang="en-GB"/>
          </a:p>
        </p:txBody>
      </p:sp>
    </p:spTree>
    <p:extLst>
      <p:ext uri="{BB962C8B-B14F-4D97-AF65-F5344CB8AC3E}">
        <p14:creationId xmlns:p14="http://schemas.microsoft.com/office/powerpoint/2010/main" val="265271554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6" name="Footer Placeholder 5"/>
          <p:cNvSpPr>
            <a:spLocks noGrp="1"/>
          </p:cNvSpPr>
          <p:nvPr>
            <p:ph type="ftr" sz="quarter" idx="11"/>
          </p:nvPr>
        </p:nvSpPr>
        <p:spPr/>
        <p:txBody>
          <a:bodyPr/>
          <a:lstStyle/>
          <a:p>
            <a:endParaRPr lang="en-GB">
              <a:solidFill>
                <a:srgbClr val="696464"/>
              </a:solidFill>
            </a:endParaRPr>
          </a:p>
        </p:txBody>
      </p:sp>
      <p:sp>
        <p:nvSpPr>
          <p:cNvPr id="7" name="Slide Number Placeholder 6"/>
          <p:cNvSpPr>
            <a:spLocks noGrp="1"/>
          </p:cNvSpPr>
          <p:nvPr>
            <p:ph type="sldNum" sz="quarter" idx="12"/>
          </p:nvPr>
        </p:nvSpPr>
        <p:spPr/>
        <p:txBody>
          <a:bodyPr/>
          <a:lstStyle/>
          <a:p>
            <a:fld id="{A25C5AA6-A6C4-46EE-A6FC-48CEFBE63083}" type="slidenum">
              <a:rPr lang="en-GB" smtClean="0"/>
              <a:pPr/>
              <a:t>‹#›</a:t>
            </a:fld>
            <a:endParaRPr lang="en-GB"/>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59801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8" name="Footer Placeholder 7"/>
          <p:cNvSpPr>
            <a:spLocks noGrp="1"/>
          </p:cNvSpPr>
          <p:nvPr>
            <p:ph type="ftr" sz="quarter" idx="11"/>
          </p:nvPr>
        </p:nvSpPr>
        <p:spPr/>
        <p:txBody>
          <a:bodyPr/>
          <a:lstStyle/>
          <a:p>
            <a:endParaRPr lang="en-GB">
              <a:solidFill>
                <a:srgbClr val="696464"/>
              </a:solidFill>
            </a:endParaRPr>
          </a:p>
        </p:txBody>
      </p:sp>
      <p:sp>
        <p:nvSpPr>
          <p:cNvPr id="9" name="Slide Number Placeholder 8"/>
          <p:cNvSpPr>
            <a:spLocks noGrp="1"/>
          </p:cNvSpPr>
          <p:nvPr>
            <p:ph type="sldNum" sz="quarter" idx="12"/>
          </p:nvPr>
        </p:nvSpPr>
        <p:spPr/>
        <p:txBody>
          <a:bodyPr/>
          <a:lstStyle/>
          <a:p>
            <a:fld id="{A25C5AA6-A6C4-46EE-A6FC-48CEFBE63083}" type="slidenum">
              <a:rPr lang="en-GB" smtClean="0"/>
              <a:pPr/>
              <a:t>‹#›</a:t>
            </a:fld>
            <a:endParaRPr lang="en-GB"/>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93148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4" name="Footer Placeholder 3"/>
          <p:cNvSpPr>
            <a:spLocks noGrp="1"/>
          </p:cNvSpPr>
          <p:nvPr>
            <p:ph type="ftr" sz="quarter" idx="11"/>
          </p:nvPr>
        </p:nvSpPr>
        <p:spPr/>
        <p:txBody>
          <a:bodyPr/>
          <a:lstStyle/>
          <a:p>
            <a:endParaRPr lang="en-GB">
              <a:solidFill>
                <a:srgbClr val="696464"/>
              </a:solidFill>
            </a:endParaRPr>
          </a:p>
        </p:txBody>
      </p:sp>
      <p:sp>
        <p:nvSpPr>
          <p:cNvPr id="5" name="Slide Number Placeholder 4"/>
          <p:cNvSpPr>
            <a:spLocks noGrp="1"/>
          </p:cNvSpPr>
          <p:nvPr>
            <p:ph type="sldNum" sz="quarter" idx="12"/>
          </p:nvPr>
        </p:nvSpPr>
        <p:spPr/>
        <p:txBody>
          <a:bodyPr/>
          <a:lstStyle/>
          <a:p>
            <a:fld id="{A25C5AA6-A6C4-46EE-A6FC-48CEFBE63083}" type="slidenum">
              <a:rPr lang="en-GB" smtClean="0"/>
              <a:pPr/>
              <a:t>‹#›</a:t>
            </a:fld>
            <a:endParaRPr lang="en-GB"/>
          </a:p>
        </p:txBody>
      </p:sp>
    </p:spTree>
    <p:extLst>
      <p:ext uri="{BB962C8B-B14F-4D97-AF65-F5344CB8AC3E}">
        <p14:creationId xmlns:p14="http://schemas.microsoft.com/office/powerpoint/2010/main" val="2762874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3" name="Footer Placeholder 2"/>
          <p:cNvSpPr>
            <a:spLocks noGrp="1"/>
          </p:cNvSpPr>
          <p:nvPr>
            <p:ph type="ftr" sz="quarter" idx="11"/>
          </p:nvPr>
        </p:nvSpPr>
        <p:spPr/>
        <p:txBody>
          <a:bodyPr/>
          <a:lstStyle/>
          <a:p>
            <a:endParaRPr lang="en-GB">
              <a:solidFill>
                <a:srgbClr val="696464"/>
              </a:solidFill>
            </a:endParaRPr>
          </a:p>
        </p:txBody>
      </p:sp>
      <p:sp>
        <p:nvSpPr>
          <p:cNvPr id="4" name="Slide Number Placeholder 3"/>
          <p:cNvSpPr>
            <a:spLocks noGrp="1"/>
          </p:cNvSpPr>
          <p:nvPr>
            <p:ph type="sldNum" sz="quarter" idx="12"/>
          </p:nvPr>
        </p:nvSpPr>
        <p:spPr/>
        <p:txBody>
          <a:bodyPr/>
          <a:lstStyle/>
          <a:p>
            <a:fld id="{A25C5AA6-A6C4-46EE-A6FC-48CEFBE63083}" type="slidenum">
              <a:rPr lang="en-GB" smtClean="0"/>
              <a:pPr/>
              <a:t>‹#›</a:t>
            </a:fld>
            <a:endParaRPr lang="en-GB"/>
          </a:p>
        </p:txBody>
      </p:sp>
    </p:spTree>
    <p:extLst>
      <p:ext uri="{BB962C8B-B14F-4D97-AF65-F5344CB8AC3E}">
        <p14:creationId xmlns:p14="http://schemas.microsoft.com/office/powerpoint/2010/main" val="4225379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3F7CE5-82BB-417C-8201-E5B64E0F82E1}" type="datetimeFigureOut">
              <a:rPr lang="en-GB" smtClean="0"/>
              <a:t>04/11/2015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2996849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6" name="Footer Placeholder 5"/>
          <p:cNvSpPr>
            <a:spLocks noGrp="1"/>
          </p:cNvSpPr>
          <p:nvPr>
            <p:ph type="ftr" sz="quarter" idx="11"/>
          </p:nvPr>
        </p:nvSpPr>
        <p:spPr/>
        <p:txBody>
          <a:bodyPr/>
          <a:lstStyle/>
          <a:p>
            <a:endParaRPr lang="en-GB">
              <a:solidFill>
                <a:srgbClr val="696464"/>
              </a:solidFill>
            </a:endParaRPr>
          </a:p>
        </p:txBody>
      </p:sp>
      <p:sp>
        <p:nvSpPr>
          <p:cNvPr id="7" name="Slide Number Placeholder 6"/>
          <p:cNvSpPr>
            <a:spLocks noGrp="1"/>
          </p:cNvSpPr>
          <p:nvPr>
            <p:ph type="sldNum" sz="quarter" idx="12"/>
          </p:nvPr>
        </p:nvSpPr>
        <p:spPr/>
        <p:txBody>
          <a:bodyPr/>
          <a:lstStyle/>
          <a:p>
            <a:fld id="{A25C5AA6-A6C4-46EE-A6FC-48CEFBE63083}" type="slidenum">
              <a:rPr lang="en-GB" smtClean="0"/>
              <a:pPr/>
              <a:t>‹#›</a:t>
            </a:fld>
            <a:endParaRPr lang="en-GB"/>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71950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GB">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A25C5AA6-A6C4-46EE-A6FC-48CEFBE63083}" type="slidenum">
              <a:rPr lang="en-GB" smtClean="0"/>
              <a:pPr/>
              <a:t>‹#›</a:t>
            </a:fld>
            <a:endParaRPr lang="en-GB"/>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30989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5" name="Footer Placeholder 4"/>
          <p:cNvSpPr>
            <a:spLocks noGrp="1"/>
          </p:cNvSpPr>
          <p:nvPr>
            <p:ph type="ftr" sz="quarter" idx="11"/>
          </p:nvPr>
        </p:nvSpPr>
        <p:spPr/>
        <p:txBody>
          <a:bodyPr/>
          <a:lstStyle/>
          <a:p>
            <a:endParaRPr lang="en-GB">
              <a:solidFill>
                <a:srgbClr val="696464"/>
              </a:solidFill>
            </a:endParaRPr>
          </a:p>
        </p:txBody>
      </p:sp>
      <p:sp>
        <p:nvSpPr>
          <p:cNvPr id="6" name="Slide Number Placeholder 5"/>
          <p:cNvSpPr>
            <a:spLocks noGrp="1"/>
          </p:cNvSpPr>
          <p:nvPr>
            <p:ph type="sldNum" sz="quarter" idx="12"/>
          </p:nvPr>
        </p:nvSpPr>
        <p:spPr/>
        <p:txBody>
          <a:bodyPr/>
          <a:lstStyle/>
          <a:p>
            <a:fld id="{A25C5AA6-A6C4-46EE-A6FC-48CEFBE63083}" type="slidenum">
              <a:rPr lang="en-GB" smtClean="0"/>
              <a:pPr/>
              <a:t>‹#›</a:t>
            </a:fld>
            <a:endParaRPr lang="en-GB"/>
          </a:p>
        </p:txBody>
      </p:sp>
    </p:spTree>
    <p:extLst>
      <p:ext uri="{BB962C8B-B14F-4D97-AF65-F5344CB8AC3E}">
        <p14:creationId xmlns:p14="http://schemas.microsoft.com/office/powerpoint/2010/main" val="3253297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5" name="Footer Placeholder 4"/>
          <p:cNvSpPr>
            <a:spLocks noGrp="1"/>
          </p:cNvSpPr>
          <p:nvPr>
            <p:ph type="ftr" sz="quarter" idx="11"/>
          </p:nvPr>
        </p:nvSpPr>
        <p:spPr/>
        <p:txBody>
          <a:bodyPr/>
          <a:lstStyle/>
          <a:p>
            <a:endParaRPr lang="en-GB">
              <a:solidFill>
                <a:srgbClr val="696464"/>
              </a:solidFill>
            </a:endParaRPr>
          </a:p>
        </p:txBody>
      </p:sp>
      <p:sp>
        <p:nvSpPr>
          <p:cNvPr id="6" name="Slide Number Placeholder 5"/>
          <p:cNvSpPr>
            <a:spLocks noGrp="1"/>
          </p:cNvSpPr>
          <p:nvPr>
            <p:ph type="sldNum" sz="quarter" idx="12"/>
          </p:nvPr>
        </p:nvSpPr>
        <p:spPr/>
        <p:txBody>
          <a:bodyPr/>
          <a:lstStyle/>
          <a:p>
            <a:fld id="{A25C5AA6-A6C4-46EE-A6FC-48CEFBE63083}" type="slidenum">
              <a:rPr lang="en-GB" smtClean="0"/>
              <a:pPr/>
              <a:t>‹#›</a:t>
            </a:fld>
            <a:endParaRPr lang="en-GB"/>
          </a:p>
        </p:txBody>
      </p:sp>
    </p:spTree>
    <p:extLst>
      <p:ext uri="{BB962C8B-B14F-4D97-AF65-F5344CB8AC3E}">
        <p14:creationId xmlns:p14="http://schemas.microsoft.com/office/powerpoint/2010/main" val="914164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3F7CE5-82BB-417C-8201-E5B64E0F82E1}" type="datetimeFigureOut">
              <a:rPr lang="en-GB" smtClean="0"/>
              <a:t>04/11/2015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3928594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F3F7CE5-82BB-417C-8201-E5B64E0F82E1}" type="datetimeFigureOut">
              <a:rPr lang="en-GB" smtClean="0"/>
              <a:t>04/11/2015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190941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F3F7CE5-82BB-417C-8201-E5B64E0F82E1}" type="datetimeFigureOut">
              <a:rPr lang="en-GB" smtClean="0"/>
              <a:t>04/11/2015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222087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F3F7CE5-82BB-417C-8201-E5B64E0F82E1}" type="datetimeFigureOut">
              <a:rPr lang="en-GB" smtClean="0"/>
              <a:t>04/11/2015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345676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F7CE5-82BB-417C-8201-E5B64E0F82E1}" type="datetimeFigureOut">
              <a:rPr lang="en-GB" smtClean="0"/>
              <a:t>04/11/2015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1019302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F7CE5-82BB-417C-8201-E5B64E0F82E1}" type="datetimeFigureOut">
              <a:rPr lang="en-GB" smtClean="0"/>
              <a:t>04/11/2015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3372623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F7CE5-82BB-417C-8201-E5B64E0F82E1}" type="datetimeFigureOut">
              <a:rPr lang="en-GB" smtClean="0"/>
              <a:t>04/11/2015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567C5C-86AC-4546-8E38-E90C037F8BEA}" type="slidenum">
              <a:rPr lang="en-GB" smtClean="0"/>
              <a:t>‹#›</a:t>
            </a:fld>
            <a:endParaRPr lang="en-GB"/>
          </a:p>
        </p:txBody>
      </p:sp>
    </p:spTree>
    <p:extLst>
      <p:ext uri="{BB962C8B-B14F-4D97-AF65-F5344CB8AC3E}">
        <p14:creationId xmlns:p14="http://schemas.microsoft.com/office/powerpoint/2010/main" val="1335554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F7CE5-82BB-417C-8201-E5B64E0F82E1}" type="datetimeFigureOut">
              <a:rPr lang="en-GB" smtClean="0"/>
              <a:t>04/11/2015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67C5C-86AC-4546-8E38-E90C037F8BEA}" type="slidenum">
              <a:rPr lang="en-GB" smtClean="0"/>
              <a:t>‹#›</a:t>
            </a:fld>
            <a:endParaRPr lang="en-GB"/>
          </a:p>
        </p:txBody>
      </p:sp>
    </p:spTree>
    <p:extLst>
      <p:ext uri="{BB962C8B-B14F-4D97-AF65-F5344CB8AC3E}">
        <p14:creationId xmlns:p14="http://schemas.microsoft.com/office/powerpoint/2010/main" val="1920137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3EB7C1B-1F31-45AB-9983-71C806FD68ED}" type="datetimeFigureOut">
              <a:rPr lang="en-GB" smtClean="0">
                <a:solidFill>
                  <a:srgbClr val="696464"/>
                </a:solidFill>
              </a:rPr>
              <a:pPr/>
              <a:t>04/11/2015</a:t>
            </a:fld>
            <a:endParaRPr lang="en-GB">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GB">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25C5AA6-A6C4-46EE-A6FC-48CEFBE63083}" type="slidenum">
              <a:rPr lang="en-GB" smtClean="0"/>
              <a:pPr/>
              <a:t>‹#›</a:t>
            </a:fld>
            <a:endParaRPr lang="en-GB"/>
          </a:p>
        </p:txBody>
      </p:sp>
    </p:spTree>
    <p:extLst>
      <p:ext uri="{BB962C8B-B14F-4D97-AF65-F5344CB8AC3E}">
        <p14:creationId xmlns:p14="http://schemas.microsoft.com/office/powerpoint/2010/main" val="3027642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hyperlink" Target="http://www.opendoorsuk.org/resources/persecution/uzbekistan.php" TargetMode="External"/><Relationship Id="rId3" Type="http://schemas.openxmlformats.org/officeDocument/2006/relationships/hyperlink" Target="http://www.opendoorsuk.org/resources/persecution/afghanistan.php" TargetMode="External"/><Relationship Id="rId7" Type="http://schemas.openxmlformats.org/officeDocument/2006/relationships/hyperlink" Target="http://www.opendoorsuk.org/resources/persecution/maldives.php" TargetMode="External"/><Relationship Id="rId2" Type="http://schemas.openxmlformats.org/officeDocument/2006/relationships/hyperlink" Target="http://www.opendoorsuk.org/resources/persecution/north_korea.php" TargetMode="External"/><Relationship Id="rId1" Type="http://schemas.openxmlformats.org/officeDocument/2006/relationships/slideLayout" Target="../slideLayouts/slideLayout2.xml"/><Relationship Id="rId6" Type="http://schemas.openxmlformats.org/officeDocument/2006/relationships/hyperlink" Target="http://www.opendoorsuk.org/resources/persecution/iran.php" TargetMode="External"/><Relationship Id="rId11" Type="http://schemas.openxmlformats.org/officeDocument/2006/relationships/hyperlink" Target="http://www.opendoorsuk.org/resources/persecution/pakistan.php" TargetMode="External"/><Relationship Id="rId5" Type="http://schemas.openxmlformats.org/officeDocument/2006/relationships/hyperlink" Target="http://www.opendoorsuk.org/resources/persecution/somalia.php" TargetMode="External"/><Relationship Id="rId10" Type="http://schemas.openxmlformats.org/officeDocument/2006/relationships/hyperlink" Target="http://www.opendoorsuk.org/resources/persecution/iraq.php" TargetMode="External"/><Relationship Id="rId4" Type="http://schemas.openxmlformats.org/officeDocument/2006/relationships/hyperlink" Target="http://www.opendoorsuk.org/resources/persecution/saudi_arabia.php" TargetMode="External"/><Relationship Id="rId9" Type="http://schemas.openxmlformats.org/officeDocument/2006/relationships/hyperlink" Target="http://www.opendoorsuk.org/resources/persecution/yemen.php"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uk/imgres?imgurl=http://wildnews.us/wp-content/uploads/2013/02/wild-animal1-25.jpg&amp;imgrefurl=http://wildnews.us/?page_id=95&amp;usg=__utl3mp0GmAmoU9uvWWlSIYnV45g=&amp;h=1200&amp;w=1600&amp;sz=584&amp;hl=en&amp;start=13&amp;zoom=1&amp;tbnid=773b33IQBFxDLM:&amp;tbnh=113&amp;tbnw=150&amp;ei=BxI8UuvAGMuN7Aac4IDYAQ&amp;prev=/search?q=Wild+animals&amp;safe=active&amp;hl=en-GB&amp;gbv=2&amp;tbm=isch&amp;itbs=1&amp;sa=X&amp;ved=0CEQQrQMwDA"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youtube.com/watch?v=cam5_bvAaE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hyperlink" Target="https://www.youtube.com/watch?v=gITf-xoWgfc"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what's%20in%20the%20lesson/video%20clips/joshua.m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uk/imgres?imgurl=http://laughingdevil.com/devilcup/img/devil.gif&amp;imgrefurl=http://laughingdevil.com/devilcup/about.cfm&amp;usg=__dLGbuSfEMbXMe8yj1WMdp2YqhhU=&amp;h=309&amp;w=302&amp;sz=22&amp;hl=en&amp;start=27&amp;zoom=1&amp;tbnid=SP6FIgBy2eQVSM:&amp;tbnh=117&amp;tbnw=114&amp;ei=Z6leUu7dKdCqhAfZyoCYDg&amp;prev=/search?q=Comedy+Devil&amp;start=20&amp;safe=active&amp;sa=N&amp;hl=en-GB&amp;gbv=2&amp;tbm=isch&amp;itbs=1&amp;sa=X&amp;ved=0CDgQrQMwBjgU" TargetMode="Externa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google.co.uk/imgres?imgurl=http://2.bp.blogspot.com/-90IYWaBcKIE/T0v7Psoa9YI/AAAAAAAAB_I/HcBJViD_wG8/s1600/transfiguration-353x432.jpg&amp;imgrefurl=http://go-makedisciples.blogspot.com/2012/02/transfiguration.html&amp;usg=__OjAnhSUajZUyBdOmxR7fQVGTr68=&amp;h=432&amp;w=353&amp;sz=48&amp;hl=en&amp;start=32&amp;zoom=1&amp;tbnid=PTOCF6W8R1lcwM:&amp;tbnh=126&amp;tbnw=103&amp;ei=GJOjUJ-lEqWq0AWbkIHYCg&amp;prev=/search?q=Jesus+Transfigured&amp;start=20&amp;hl=en&amp;safe=active&amp;sa=N&amp;gbv=2&amp;tbm=isch&amp;itbs=1" TargetMode="Externa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hyperlink" Target="http://www.google.co.uk/imgres?imgurl=http://2.bp.blogspot.com/-YDSfg386f34/T3yrWom1rII/AAAAAAAAARo/eGOejq5Tqwc/s400/transformers_movie_5.jpg&amp;imgrefurl=http://transformers-5.blogspot.com/&amp;usg=__NgApc2Y4XPo0r-sLSjg5IMZpuTo=&amp;h=1200&amp;w=1600&amp;sz=366&amp;hl=en&amp;start=2&amp;zoom=1&amp;tbnid=0qhd-XRl_XIHRM:&amp;tbnh=113&amp;tbnw=150&amp;ei=-O5XUtu5K8f17Ab774DgDQ&amp;prev=/search?q=Transformer&amp;safe=active&amp;hl=en-GB&amp;gbv=2&amp;tbm=isch&amp;itbs=1&amp;sa=X&amp;ved=0CC4QrQMwAQ"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google.co.uk/imgres?imgurl=http://i61.photobucket.com/albums/h79/chrysaliscom/Flickrmaxnathan.jpg&amp;imgrefurl=http://www.chrysaliscafe.com/2011/09/jewish-feast-of-booths-tabernacles.html&amp;usg=__0WCPFlrfuN_k7YMQzdbvm7zNx6Y=&amp;h=359&amp;w=500&amp;sz=74&amp;hl=en&amp;start=31&amp;zoom=1&amp;tbnid=EEASwt4uo-1-QM:&amp;tbnh=93&amp;tbnw=130&amp;ei=7pSjUKnHEeak0AW8pYH4Aw&amp;prev=/search?q=Jewish+shelter+during+feast+of+Tabernacles&amp;start=20&amp;hl=en&amp;safe=active&amp;sa=N&amp;gbv=2&amp;tbm=isch&amp;itbs=1"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hyperlink" Target="http://www.youtube.com/watch?v=UlzalcvCXUU&amp;fmt=18"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google.co.uk/imgres?imgurl=http://www.livius.org/a/1/emperors/nero_mus_munchen.JPG&amp;imgrefurl=http://www.livius.org/ne-nn/nero/nero.html&amp;usg=__0NbhOQV94Bqs46xuHvYaXfy3Hpw=&amp;h=600&amp;w=446&amp;sz=62&amp;hl=en&amp;start=5&amp;zoom=1&amp;tbnid=4XnEw1Oa6TaeFM:&amp;tbnh=135&amp;tbnw=100&amp;ei=pbygUN6QCrCp0AWikICIBA&amp;prev=/search?q=Nero&amp;hl=en&amp;safe=active&amp;gbv=2&amp;tbm=isch&amp;itbs=1" TargetMode="Externa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457200" y="1506538"/>
            <a:ext cx="8229600" cy="1470025"/>
          </a:xfrm>
        </p:spPr>
        <p:txBody>
          <a:bodyPr/>
          <a:lstStyle/>
          <a:p>
            <a:pPr eaLnBrk="1" hangingPunct="1"/>
            <a:r>
              <a:rPr lang="en-GB" smtClean="0"/>
              <a:t>The Identity of Jesus</a:t>
            </a:r>
          </a:p>
        </p:txBody>
      </p:sp>
      <p:pic>
        <p:nvPicPr>
          <p:cNvPr id="6147" name="Picture 3" descr="untitl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1" y="3284984"/>
            <a:ext cx="82200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138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50106"/>
          </a:xfrm>
          <a:solidFill>
            <a:schemeClr val="accent1">
              <a:lumMod val="20000"/>
              <a:lumOff val="80000"/>
            </a:schemeClr>
          </a:solidFill>
          <a:ln>
            <a:solidFill>
              <a:schemeClr val="tx1"/>
            </a:solidFill>
          </a:ln>
        </p:spPr>
        <p:txBody>
          <a:bodyPr/>
          <a:lstStyle/>
          <a:p>
            <a:r>
              <a:rPr lang="en-GB" dirty="0" smtClean="0"/>
              <a:t>John the Baptist and Elijah</a:t>
            </a:r>
            <a:endParaRPr lang="en-GB" dirty="0"/>
          </a:p>
        </p:txBody>
      </p:sp>
      <p:sp>
        <p:nvSpPr>
          <p:cNvPr id="3" name="Content Placeholder 2"/>
          <p:cNvSpPr>
            <a:spLocks noGrp="1"/>
          </p:cNvSpPr>
          <p:nvPr>
            <p:ph idx="1"/>
          </p:nvPr>
        </p:nvSpPr>
        <p:spPr>
          <a:xfrm>
            <a:off x="107504" y="1124744"/>
            <a:ext cx="8784976" cy="1368152"/>
          </a:xfrm>
          <a:solidFill>
            <a:schemeClr val="accent2">
              <a:lumMod val="20000"/>
              <a:lumOff val="80000"/>
            </a:schemeClr>
          </a:solidFill>
          <a:ln>
            <a:solidFill>
              <a:schemeClr val="tx1"/>
            </a:solidFill>
          </a:ln>
        </p:spPr>
        <p:txBody>
          <a:bodyPr>
            <a:normAutofit/>
          </a:bodyPr>
          <a:lstStyle/>
          <a:p>
            <a:r>
              <a:rPr lang="en-GB" sz="2400" dirty="0" smtClean="0"/>
              <a:t>Mark believed that John was just like the prophet Elijah.</a:t>
            </a:r>
          </a:p>
          <a:p>
            <a:r>
              <a:rPr lang="en-GB" sz="2400" dirty="0" smtClean="0"/>
              <a:t>Read pages 20-21 of your textbook and explain the comparisons Mark made.</a:t>
            </a:r>
            <a:endParaRPr lang="en-GB" sz="2400" dirty="0"/>
          </a:p>
        </p:txBody>
      </p:sp>
      <p:graphicFrame>
        <p:nvGraphicFramePr>
          <p:cNvPr id="4" name="Table 3"/>
          <p:cNvGraphicFramePr>
            <a:graphicFrameLocks noGrp="1"/>
          </p:cNvGraphicFramePr>
          <p:nvPr>
            <p:extLst>
              <p:ext uri="{D42A27DB-BD31-4B8C-83A1-F6EECF244321}">
                <p14:modId xmlns:p14="http://schemas.microsoft.com/office/powerpoint/2010/main" val="3653175574"/>
              </p:ext>
            </p:extLst>
          </p:nvPr>
        </p:nvGraphicFramePr>
        <p:xfrm>
          <a:off x="179512" y="2636912"/>
          <a:ext cx="8856984" cy="4005063"/>
        </p:xfrm>
        <a:graphic>
          <a:graphicData uri="http://schemas.openxmlformats.org/drawingml/2006/table">
            <a:tbl>
              <a:tblPr firstRow="1" bandRow="1">
                <a:tableStyleId>{21E4AEA4-8DFA-4A89-87EB-49C32662AFE0}</a:tableStyleId>
              </a:tblPr>
              <a:tblGrid>
                <a:gridCol w="2088232"/>
                <a:gridCol w="6768752"/>
              </a:tblGrid>
              <a:tr h="381435">
                <a:tc>
                  <a:txBody>
                    <a:bodyPr/>
                    <a:lstStyle/>
                    <a:p>
                      <a:r>
                        <a:rPr lang="en-GB" dirty="0" smtClean="0"/>
                        <a:t>Poin</a:t>
                      </a:r>
                      <a:r>
                        <a:rPr lang="en-GB" baseline="0" dirty="0" smtClean="0"/>
                        <a:t>t of comparison</a:t>
                      </a:r>
                      <a:endParaRPr lang="en-GB" dirty="0"/>
                    </a:p>
                  </a:txBody>
                  <a:tcPr/>
                </a:tc>
                <a:tc>
                  <a:txBody>
                    <a:bodyPr/>
                    <a:lstStyle/>
                    <a:p>
                      <a:pPr algn="ctr"/>
                      <a:r>
                        <a:rPr lang="en-GB" dirty="0" smtClean="0"/>
                        <a:t>Evidence </a:t>
                      </a:r>
                      <a:endParaRPr lang="en-GB" dirty="0"/>
                    </a:p>
                  </a:txBody>
                  <a:tcPr/>
                </a:tc>
              </a:tr>
              <a:tr h="1811814">
                <a:tc>
                  <a:txBody>
                    <a:bodyPr/>
                    <a:lstStyle/>
                    <a:p>
                      <a:endParaRPr lang="en-GB" dirty="0"/>
                    </a:p>
                  </a:txBody>
                  <a:tcPr/>
                </a:tc>
                <a:tc>
                  <a:txBody>
                    <a:bodyPr/>
                    <a:lstStyle/>
                    <a:p>
                      <a:endParaRPr lang="en-GB" dirty="0"/>
                    </a:p>
                  </a:txBody>
                  <a:tcPr/>
                </a:tc>
              </a:tr>
              <a:tr h="1811814">
                <a:tc>
                  <a:txBody>
                    <a:bodyPr/>
                    <a:lstStyle/>
                    <a:p>
                      <a:endParaRPr lang="en-GB" dirty="0" smtClean="0"/>
                    </a:p>
                  </a:txBody>
                  <a:tcPr/>
                </a:tc>
                <a:tc>
                  <a:txBody>
                    <a:bodyPr/>
                    <a:lstStyle/>
                    <a:p>
                      <a:endParaRPr lang="en-GB" dirty="0" smtClean="0"/>
                    </a:p>
                  </a:txBody>
                  <a:tcPr/>
                </a:tc>
              </a:tr>
            </a:tbl>
          </a:graphicData>
        </a:graphic>
      </p:graphicFrame>
      <p:sp>
        <p:nvSpPr>
          <p:cNvPr id="6" name="TextBox 5"/>
          <p:cNvSpPr txBox="1"/>
          <p:nvPr/>
        </p:nvSpPr>
        <p:spPr>
          <a:xfrm>
            <a:off x="251520" y="3068960"/>
            <a:ext cx="1944216" cy="1754326"/>
          </a:xfrm>
          <a:prstGeom prst="rect">
            <a:avLst/>
          </a:prstGeom>
          <a:noFill/>
        </p:spPr>
        <p:txBody>
          <a:bodyPr wrap="square" rtlCol="0">
            <a:spAutoFit/>
          </a:bodyPr>
          <a:lstStyle/>
          <a:p>
            <a:r>
              <a:rPr lang="en-GB" dirty="0"/>
              <a:t>John was the second Elijah.  John the Baptist is the fulfilment of the prophecy stated by </a:t>
            </a:r>
            <a:r>
              <a:rPr lang="en-GB" dirty="0" smtClean="0"/>
              <a:t>Isaiah</a:t>
            </a:r>
            <a:endParaRPr lang="en-GB" dirty="0"/>
          </a:p>
        </p:txBody>
      </p:sp>
      <p:sp>
        <p:nvSpPr>
          <p:cNvPr id="7" name="TextBox 6"/>
          <p:cNvSpPr txBox="1"/>
          <p:nvPr/>
        </p:nvSpPr>
        <p:spPr>
          <a:xfrm>
            <a:off x="2339752" y="2996952"/>
            <a:ext cx="6624736" cy="1708160"/>
          </a:xfrm>
          <a:prstGeom prst="rect">
            <a:avLst/>
          </a:prstGeom>
          <a:noFill/>
        </p:spPr>
        <p:txBody>
          <a:bodyPr wrap="square" rtlCol="0">
            <a:spAutoFit/>
          </a:bodyPr>
          <a:lstStyle/>
          <a:p>
            <a:r>
              <a:rPr lang="en-GB" sz="1750" dirty="0"/>
              <a:t>“A voice of one calling: </a:t>
            </a:r>
            <a:r>
              <a:rPr lang="en-GB" sz="1750" i="1" dirty="0"/>
              <a:t>‘In the wilderness prepare the way for the Lord; make straight in the desert a highway for our God.</a:t>
            </a:r>
            <a:r>
              <a:rPr lang="en-GB" sz="1750" dirty="0"/>
              <a:t>‘ “    (Isaiah 40:3)</a:t>
            </a:r>
          </a:p>
          <a:p>
            <a:endParaRPr lang="en-GB" sz="1750" dirty="0"/>
          </a:p>
          <a:p>
            <a:r>
              <a:rPr lang="en-GB" sz="1750" dirty="0"/>
              <a:t>“I tell you, however, that Elijah has already come and the people treated him just as they pleased, as the Scriptures say about him.”                  (Mark 9: 12-13</a:t>
            </a:r>
            <a:r>
              <a:rPr lang="en-GB" sz="1750" dirty="0" smtClean="0"/>
              <a:t>)</a:t>
            </a:r>
            <a:endParaRPr lang="en-GB" sz="1750" dirty="0"/>
          </a:p>
        </p:txBody>
      </p:sp>
      <p:sp>
        <p:nvSpPr>
          <p:cNvPr id="8" name="TextBox 7"/>
          <p:cNvSpPr txBox="1"/>
          <p:nvPr/>
        </p:nvSpPr>
        <p:spPr>
          <a:xfrm>
            <a:off x="323528" y="5085184"/>
            <a:ext cx="1800200" cy="1200329"/>
          </a:xfrm>
          <a:prstGeom prst="rect">
            <a:avLst/>
          </a:prstGeom>
          <a:noFill/>
        </p:spPr>
        <p:txBody>
          <a:bodyPr wrap="square" rtlCol="0">
            <a:spAutoFit/>
          </a:bodyPr>
          <a:lstStyle/>
          <a:p>
            <a:r>
              <a:rPr lang="en-GB" dirty="0"/>
              <a:t>John the Baptist dressed almost exactly like Elijah</a:t>
            </a:r>
          </a:p>
          <a:p>
            <a:endParaRPr lang="en-GB" dirty="0"/>
          </a:p>
        </p:txBody>
      </p:sp>
      <p:sp>
        <p:nvSpPr>
          <p:cNvPr id="9" name="TextBox 8"/>
          <p:cNvSpPr txBox="1"/>
          <p:nvPr/>
        </p:nvSpPr>
        <p:spPr>
          <a:xfrm>
            <a:off x="2339752" y="4951107"/>
            <a:ext cx="6480720" cy="1477328"/>
          </a:xfrm>
          <a:prstGeom prst="rect">
            <a:avLst/>
          </a:prstGeom>
          <a:noFill/>
        </p:spPr>
        <p:txBody>
          <a:bodyPr wrap="square" rtlCol="0">
            <a:spAutoFit/>
          </a:bodyPr>
          <a:lstStyle/>
          <a:p>
            <a:r>
              <a:rPr lang="en-GB" dirty="0"/>
              <a:t>“He was wearing a cloak made of animal skin, tied with a leather belt’, they answered. ‘It’s Elijah!’ the king exclaimed.” (2 Kings 1:8)</a:t>
            </a:r>
          </a:p>
          <a:p>
            <a:endParaRPr lang="en-GB" dirty="0"/>
          </a:p>
          <a:p>
            <a:r>
              <a:rPr lang="en-GB" dirty="0"/>
              <a:t>“John wore clothes made of camel’s hair, with a belt around his waist, and his food was locusts and wild honey.” (Mark 1:6</a:t>
            </a:r>
            <a:r>
              <a:rPr lang="en-GB" dirty="0" smtClean="0"/>
              <a:t>)</a:t>
            </a:r>
            <a:endParaRPr lang="en-GB" dirty="0"/>
          </a:p>
        </p:txBody>
      </p:sp>
    </p:spTree>
    <p:extLst>
      <p:ext uri="{BB962C8B-B14F-4D97-AF65-F5344CB8AC3E}">
        <p14:creationId xmlns:p14="http://schemas.microsoft.com/office/powerpoint/2010/main" val="224103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GB" smtClean="0"/>
              <a:t>St Patrick</a:t>
            </a:r>
          </a:p>
        </p:txBody>
      </p:sp>
      <p:sp>
        <p:nvSpPr>
          <p:cNvPr id="35843" name="Content Placeholder 2"/>
          <p:cNvSpPr>
            <a:spLocks noGrp="1"/>
          </p:cNvSpPr>
          <p:nvPr>
            <p:ph idx="1"/>
          </p:nvPr>
        </p:nvSpPr>
        <p:spPr>
          <a:xfrm>
            <a:off x="457200" y="6000750"/>
            <a:ext cx="8229600" cy="125413"/>
          </a:xfrm>
        </p:spPr>
        <p:txBody>
          <a:bodyPr>
            <a:normAutofit fontScale="25000" lnSpcReduction="20000"/>
          </a:bodyPr>
          <a:lstStyle/>
          <a:p>
            <a:endParaRPr lang="en-US" smtClean="0"/>
          </a:p>
        </p:txBody>
      </p:sp>
      <p:pic>
        <p:nvPicPr>
          <p:cNvPr id="35844" name="Picture 2" descr="http://www.stpatrickrocor.com/media/AA/AO/stpatrickrocor-com/images/5170231/huge/St-Patri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1714500"/>
            <a:ext cx="307657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8999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GB" smtClean="0"/>
              <a:t>Martin Luther King</a:t>
            </a:r>
          </a:p>
        </p:txBody>
      </p:sp>
      <p:pic>
        <p:nvPicPr>
          <p:cNvPr id="36867" name="Picture 2" descr="http://upload.wikimedia.org/wikipedia/commons/thumb/0/05/Martin_Luther_King,_Jr..jpg/220px-Martin_Luther_King,_J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868488"/>
            <a:ext cx="2857500"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0132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GB" sz="4000" smtClean="0"/>
              <a:t>Christians still suffer ‘storms’ today…</a:t>
            </a:r>
          </a:p>
        </p:txBody>
      </p:sp>
      <p:sp>
        <p:nvSpPr>
          <p:cNvPr id="10243" name="Rectangle 3"/>
          <p:cNvSpPr>
            <a:spLocks noGrp="1" noChangeArrowheads="1"/>
          </p:cNvSpPr>
          <p:nvPr>
            <p:ph type="body" idx="1"/>
          </p:nvPr>
        </p:nvSpPr>
        <p:spPr/>
        <p:txBody>
          <a:bodyPr/>
          <a:lstStyle/>
          <a:p>
            <a:pPr eaLnBrk="1" hangingPunct="1">
              <a:buFontTx/>
              <a:buNone/>
            </a:pPr>
            <a:endParaRPr lang="en-GB" smtClean="0"/>
          </a:p>
          <a:p>
            <a:pPr eaLnBrk="1" hangingPunct="1">
              <a:buFontTx/>
              <a:buNone/>
            </a:pPr>
            <a:endParaRPr lang="en-GB" smtClean="0"/>
          </a:p>
        </p:txBody>
      </p:sp>
      <p:pic>
        <p:nvPicPr>
          <p:cNvPr id="10244" name="Picture 5" desc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84313"/>
            <a:ext cx="6842125"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7588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smtClean="0">
                <a:latin typeface="Comic Sans MS" pitchFamily="66" charset="0"/>
              </a:rPr>
              <a:t>Open Doors Watch List 2012</a:t>
            </a:r>
          </a:p>
        </p:txBody>
      </p:sp>
      <p:sp>
        <p:nvSpPr>
          <p:cNvPr id="11267" name="Rectangle 3"/>
          <p:cNvSpPr>
            <a:spLocks noGrp="1" noChangeArrowheads="1"/>
          </p:cNvSpPr>
          <p:nvPr>
            <p:ph type="body" idx="1"/>
          </p:nvPr>
        </p:nvSpPr>
        <p:spPr/>
        <p:txBody>
          <a:bodyPr/>
          <a:lstStyle/>
          <a:p>
            <a:pPr marL="381000" indent="-381000" eaLnBrk="1" hangingPunct="1">
              <a:lnSpc>
                <a:spcPct val="80000"/>
              </a:lnSpc>
            </a:pPr>
            <a:r>
              <a:rPr lang="en-GB" sz="2000" b="1" smtClean="0"/>
              <a:t>Top 10 countries for persecution of Christians</a:t>
            </a:r>
          </a:p>
          <a:p>
            <a:pPr marL="381000" indent="-381000" eaLnBrk="1" hangingPunct="1">
              <a:lnSpc>
                <a:spcPct val="80000"/>
              </a:lnSpc>
              <a:buFontTx/>
              <a:buNone/>
            </a:pPr>
            <a:r>
              <a:rPr lang="en-GB" sz="2000" smtClean="0"/>
              <a:t/>
            </a:r>
            <a:br>
              <a:rPr lang="en-GB" sz="2000" smtClean="0"/>
            </a:br>
            <a:endParaRPr lang="en-GB" sz="2000" b="1" smtClean="0"/>
          </a:p>
          <a:p>
            <a:pPr marL="381000" indent="-381000" eaLnBrk="1" hangingPunct="1">
              <a:lnSpc>
                <a:spcPct val="80000"/>
              </a:lnSpc>
              <a:buFontTx/>
              <a:buAutoNum type="arabicPeriod"/>
            </a:pPr>
            <a:r>
              <a:rPr lang="en-GB" sz="2000" b="1" smtClean="0">
                <a:hlinkClick r:id="rId2"/>
              </a:rPr>
              <a:t>North Korea</a:t>
            </a:r>
            <a:r>
              <a:rPr lang="en-GB" sz="2000" b="1" smtClean="0"/>
              <a:t> </a:t>
            </a:r>
          </a:p>
          <a:p>
            <a:pPr marL="381000" indent="-381000" eaLnBrk="1" hangingPunct="1">
              <a:lnSpc>
                <a:spcPct val="80000"/>
              </a:lnSpc>
              <a:buFontTx/>
              <a:buAutoNum type="arabicPeriod"/>
            </a:pPr>
            <a:r>
              <a:rPr lang="en-GB" sz="2000" b="1" smtClean="0">
                <a:hlinkClick r:id="rId3"/>
              </a:rPr>
              <a:t>Afghanistan</a:t>
            </a:r>
            <a:r>
              <a:rPr lang="en-GB" sz="2000" b="1" smtClean="0"/>
              <a:t> </a:t>
            </a:r>
          </a:p>
          <a:p>
            <a:pPr marL="381000" indent="-381000" eaLnBrk="1" hangingPunct="1">
              <a:lnSpc>
                <a:spcPct val="80000"/>
              </a:lnSpc>
              <a:buFontTx/>
              <a:buAutoNum type="arabicPeriod"/>
            </a:pPr>
            <a:r>
              <a:rPr lang="en-GB" sz="2000" b="1" smtClean="0">
                <a:hlinkClick r:id="rId4"/>
              </a:rPr>
              <a:t>Saudi Arabia</a:t>
            </a:r>
            <a:r>
              <a:rPr lang="en-GB" sz="2000" b="1" smtClean="0"/>
              <a:t> </a:t>
            </a:r>
          </a:p>
          <a:p>
            <a:pPr marL="381000" indent="-381000" eaLnBrk="1" hangingPunct="1">
              <a:lnSpc>
                <a:spcPct val="80000"/>
              </a:lnSpc>
              <a:buFontTx/>
              <a:buAutoNum type="arabicPeriod"/>
            </a:pPr>
            <a:r>
              <a:rPr lang="en-GB" sz="2000" b="1" smtClean="0">
                <a:hlinkClick r:id="rId5"/>
              </a:rPr>
              <a:t>Somalia</a:t>
            </a:r>
            <a:r>
              <a:rPr lang="en-GB" sz="2000" b="1" smtClean="0"/>
              <a:t> </a:t>
            </a:r>
          </a:p>
          <a:p>
            <a:pPr marL="381000" indent="-381000" eaLnBrk="1" hangingPunct="1">
              <a:lnSpc>
                <a:spcPct val="80000"/>
              </a:lnSpc>
              <a:buFontTx/>
              <a:buAutoNum type="arabicPeriod"/>
            </a:pPr>
            <a:r>
              <a:rPr lang="en-GB" sz="2000" b="1" smtClean="0">
                <a:hlinkClick r:id="rId6"/>
              </a:rPr>
              <a:t>Iran</a:t>
            </a:r>
            <a:r>
              <a:rPr lang="en-GB" sz="2000" b="1" smtClean="0"/>
              <a:t> </a:t>
            </a:r>
          </a:p>
          <a:p>
            <a:pPr marL="381000" indent="-381000" eaLnBrk="1" hangingPunct="1">
              <a:lnSpc>
                <a:spcPct val="80000"/>
              </a:lnSpc>
              <a:buFontTx/>
              <a:buAutoNum type="arabicPeriod"/>
            </a:pPr>
            <a:r>
              <a:rPr lang="en-GB" sz="2000" b="1" smtClean="0">
                <a:hlinkClick r:id="rId7"/>
              </a:rPr>
              <a:t>Maldives</a:t>
            </a:r>
            <a:r>
              <a:rPr lang="en-GB" sz="2000" b="1" smtClean="0"/>
              <a:t> </a:t>
            </a:r>
          </a:p>
          <a:p>
            <a:pPr marL="381000" indent="-381000" eaLnBrk="1" hangingPunct="1">
              <a:lnSpc>
                <a:spcPct val="80000"/>
              </a:lnSpc>
              <a:buFontTx/>
              <a:buAutoNum type="arabicPeriod"/>
            </a:pPr>
            <a:r>
              <a:rPr lang="en-GB" sz="2000" b="1" smtClean="0">
                <a:hlinkClick r:id="rId8"/>
              </a:rPr>
              <a:t>Uzbekistan</a:t>
            </a:r>
            <a:r>
              <a:rPr lang="en-GB" sz="2000" b="1" smtClean="0"/>
              <a:t> </a:t>
            </a:r>
          </a:p>
          <a:p>
            <a:pPr marL="381000" indent="-381000" eaLnBrk="1" hangingPunct="1">
              <a:lnSpc>
                <a:spcPct val="80000"/>
              </a:lnSpc>
              <a:buFontTx/>
              <a:buAutoNum type="arabicPeriod"/>
            </a:pPr>
            <a:r>
              <a:rPr lang="en-GB" sz="2000" b="1" smtClean="0">
                <a:hlinkClick r:id="rId9"/>
              </a:rPr>
              <a:t>Yemen</a:t>
            </a:r>
            <a:r>
              <a:rPr lang="en-GB" sz="2000" b="1" smtClean="0"/>
              <a:t> </a:t>
            </a:r>
          </a:p>
          <a:p>
            <a:pPr marL="381000" indent="-381000" eaLnBrk="1" hangingPunct="1">
              <a:lnSpc>
                <a:spcPct val="80000"/>
              </a:lnSpc>
              <a:buFontTx/>
              <a:buAutoNum type="arabicPeriod"/>
            </a:pPr>
            <a:r>
              <a:rPr lang="en-GB" sz="2000" b="1" smtClean="0">
                <a:hlinkClick r:id="rId10"/>
              </a:rPr>
              <a:t>Iraq</a:t>
            </a:r>
            <a:r>
              <a:rPr lang="en-GB" sz="2000" b="1" smtClean="0"/>
              <a:t> </a:t>
            </a:r>
          </a:p>
          <a:p>
            <a:pPr marL="381000" indent="-381000" eaLnBrk="1" hangingPunct="1">
              <a:lnSpc>
                <a:spcPct val="80000"/>
              </a:lnSpc>
              <a:buFontTx/>
              <a:buAutoNum type="arabicPeriod"/>
            </a:pPr>
            <a:r>
              <a:rPr lang="en-GB" sz="2000" b="1" smtClean="0">
                <a:hlinkClick r:id="rId11"/>
              </a:rPr>
              <a:t>Pakistan</a:t>
            </a:r>
            <a:r>
              <a:rPr lang="en-GB" sz="2000" b="1" smtClean="0"/>
              <a:t> </a:t>
            </a:r>
          </a:p>
          <a:p>
            <a:pPr marL="381000" indent="-381000" eaLnBrk="1" hangingPunct="1">
              <a:lnSpc>
                <a:spcPct val="80000"/>
              </a:lnSpc>
            </a:pPr>
            <a:endParaRPr lang="en-GB" sz="2000" smtClean="0"/>
          </a:p>
        </p:txBody>
      </p:sp>
    </p:spTree>
    <p:extLst>
      <p:ext uri="{BB962C8B-B14F-4D97-AF65-F5344CB8AC3E}">
        <p14:creationId xmlns:p14="http://schemas.microsoft.com/office/powerpoint/2010/main" val="27798231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yourchildlearns.com/online-atlas/images/map-of-north-kore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500063"/>
            <a:ext cx="680085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1207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260648"/>
            <a:ext cx="7772400" cy="1470025"/>
          </a:xfrm>
          <a:solidFill>
            <a:schemeClr val="accent2">
              <a:lumMod val="40000"/>
              <a:lumOff val="60000"/>
            </a:schemeClr>
          </a:solidFill>
          <a:ln>
            <a:solidFill>
              <a:schemeClr val="tx1"/>
            </a:solidFill>
          </a:ln>
        </p:spPr>
        <p:txBody>
          <a:bodyPr/>
          <a:lstStyle/>
          <a:p>
            <a:r>
              <a:rPr lang="en-GB" dirty="0" smtClean="0"/>
              <a:t>The Request of James and John</a:t>
            </a:r>
            <a:endParaRPr lang="en-GB" dirty="0"/>
          </a:p>
        </p:txBody>
      </p:sp>
      <p:sp>
        <p:nvSpPr>
          <p:cNvPr id="3" name="Subtitle 2"/>
          <p:cNvSpPr>
            <a:spLocks noGrp="1"/>
          </p:cNvSpPr>
          <p:nvPr>
            <p:ph type="subTitle" idx="1"/>
          </p:nvPr>
        </p:nvSpPr>
        <p:spPr>
          <a:xfrm>
            <a:off x="539552" y="2132856"/>
            <a:ext cx="4104456" cy="4392488"/>
          </a:xfrm>
          <a:solidFill>
            <a:schemeClr val="accent1">
              <a:lumMod val="20000"/>
              <a:lumOff val="80000"/>
            </a:schemeClr>
          </a:solidFill>
          <a:ln>
            <a:solidFill>
              <a:schemeClr val="tx1"/>
            </a:solidFill>
          </a:ln>
        </p:spPr>
        <p:txBody>
          <a:bodyPr>
            <a:normAutofit fontScale="62500" lnSpcReduction="20000"/>
          </a:bodyPr>
          <a:lstStyle/>
          <a:p>
            <a:pPr algn="l"/>
            <a:r>
              <a:rPr lang="en-GB" sz="3800" b="1" u="sng" dirty="0" smtClean="0">
                <a:solidFill>
                  <a:schemeClr val="tx1"/>
                </a:solidFill>
              </a:rPr>
              <a:t>Learning Intentions:</a:t>
            </a:r>
          </a:p>
          <a:p>
            <a:pPr algn="l"/>
            <a:endParaRPr lang="en-GB" sz="3800" dirty="0" smtClean="0">
              <a:solidFill>
                <a:schemeClr val="tx1"/>
              </a:solidFill>
            </a:endParaRPr>
          </a:p>
          <a:p>
            <a:pPr algn="l"/>
            <a:r>
              <a:rPr lang="en-GB" sz="3800" dirty="0" smtClean="0">
                <a:solidFill>
                  <a:schemeClr val="tx1"/>
                </a:solidFill>
              </a:rPr>
              <a:t>I can retell the story of the request of James and John;</a:t>
            </a:r>
          </a:p>
          <a:p>
            <a:pPr algn="l"/>
            <a:endParaRPr lang="en-GB" sz="3800" dirty="0" smtClean="0">
              <a:solidFill>
                <a:schemeClr val="tx1"/>
              </a:solidFill>
            </a:endParaRPr>
          </a:p>
          <a:p>
            <a:pPr algn="l">
              <a:lnSpc>
                <a:spcPct val="90000"/>
              </a:lnSpc>
            </a:pPr>
            <a:r>
              <a:rPr lang="en-GB" sz="3800" dirty="0" smtClean="0">
                <a:solidFill>
                  <a:schemeClr val="tx1"/>
                </a:solidFill>
              </a:rPr>
              <a:t>I understand what </a:t>
            </a:r>
            <a:r>
              <a:rPr lang="en-GB" sz="3800" dirty="0">
                <a:solidFill>
                  <a:schemeClr val="tx1"/>
                </a:solidFill>
              </a:rPr>
              <a:t>Christians can learn about Jesus’ identity from this </a:t>
            </a:r>
            <a:r>
              <a:rPr lang="en-GB" sz="3800" dirty="0" smtClean="0">
                <a:solidFill>
                  <a:schemeClr val="tx1"/>
                </a:solidFill>
              </a:rPr>
              <a:t>story;</a:t>
            </a:r>
            <a:endParaRPr lang="en-GB" sz="3800" dirty="0">
              <a:solidFill>
                <a:schemeClr val="tx1"/>
              </a:solidFill>
            </a:endParaRPr>
          </a:p>
          <a:p>
            <a:pPr algn="l">
              <a:lnSpc>
                <a:spcPct val="90000"/>
              </a:lnSpc>
            </a:pPr>
            <a:endParaRPr lang="en-GB" sz="3800" dirty="0">
              <a:solidFill>
                <a:schemeClr val="tx1"/>
              </a:solidFill>
            </a:endParaRPr>
          </a:p>
          <a:p>
            <a:pPr algn="l">
              <a:lnSpc>
                <a:spcPct val="90000"/>
              </a:lnSpc>
            </a:pPr>
            <a:r>
              <a:rPr lang="en-GB" sz="3800" dirty="0" smtClean="0">
                <a:solidFill>
                  <a:schemeClr val="tx1"/>
                </a:solidFill>
              </a:rPr>
              <a:t>I can explain what </a:t>
            </a:r>
            <a:r>
              <a:rPr lang="en-GB" sz="3800" dirty="0">
                <a:solidFill>
                  <a:schemeClr val="tx1"/>
                </a:solidFill>
              </a:rPr>
              <a:t>Christians can learn about discipleship from this story.</a:t>
            </a:r>
          </a:p>
          <a:p>
            <a:endParaRPr lang="en-GB" dirty="0" smtClean="0"/>
          </a:p>
          <a:p>
            <a:endParaRPr lang="en-GB" dirty="0"/>
          </a:p>
        </p:txBody>
      </p:sp>
      <p:pic>
        <p:nvPicPr>
          <p:cNvPr id="1026" name="Picture 2" descr="https://cacina.files.wordpress.com/2015/10/29ths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2708920"/>
            <a:ext cx="3901080" cy="2820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69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smtClean="0"/>
              <a:t>The Request of James and John</a:t>
            </a:r>
          </a:p>
        </p:txBody>
      </p:sp>
      <p:sp>
        <p:nvSpPr>
          <p:cNvPr id="15363" name="Content Placeholder 2"/>
          <p:cNvSpPr>
            <a:spLocks noGrp="1"/>
          </p:cNvSpPr>
          <p:nvPr>
            <p:ph idx="1"/>
          </p:nvPr>
        </p:nvSpPr>
        <p:spPr/>
        <p:txBody>
          <a:bodyPr/>
          <a:lstStyle/>
          <a:p>
            <a:pPr>
              <a:buFontTx/>
              <a:buNone/>
            </a:pPr>
            <a:endParaRPr lang="en-US" smtClean="0"/>
          </a:p>
        </p:txBody>
      </p:sp>
      <p:sp>
        <p:nvSpPr>
          <p:cNvPr id="4" name="Rectangle 3"/>
          <p:cNvSpPr/>
          <p:nvPr/>
        </p:nvSpPr>
        <p:spPr>
          <a:xfrm>
            <a:off x="619705" y="2967335"/>
            <a:ext cx="7904600" cy="923330"/>
          </a:xfrm>
          <a:prstGeom prst="rect">
            <a:avLst/>
          </a:prstGeom>
          <a:noFill/>
        </p:spPr>
        <p:txBody>
          <a:bodyPr wrap="none">
            <a:spAutoFit/>
          </a:bodyPr>
          <a:lstStyle/>
          <a:p>
            <a:pPr algn="ctr">
              <a:defRPr/>
            </a:pP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Set Texts Booklet – p13</a:t>
            </a:r>
          </a:p>
        </p:txBody>
      </p:sp>
    </p:spTree>
    <p:extLst>
      <p:ext uri="{BB962C8B-B14F-4D97-AF65-F5344CB8AC3E}">
        <p14:creationId xmlns:p14="http://schemas.microsoft.com/office/powerpoint/2010/main" val="42266738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a:solidFill>
            <a:schemeClr val="accent2">
              <a:lumMod val="40000"/>
              <a:lumOff val="60000"/>
            </a:schemeClr>
          </a:solidFill>
          <a:ln>
            <a:solidFill>
              <a:schemeClr val="tx1"/>
            </a:solidFill>
          </a:ln>
        </p:spPr>
        <p:txBody>
          <a:bodyPr>
            <a:normAutofit fontScale="90000"/>
          </a:bodyPr>
          <a:lstStyle/>
          <a:p>
            <a:r>
              <a:rPr lang="en-GB" dirty="0" smtClean="0"/>
              <a:t>Request of James and John – </a:t>
            </a:r>
            <a:br>
              <a:rPr lang="en-GB" dirty="0" smtClean="0"/>
            </a:br>
            <a:r>
              <a:rPr lang="en-GB" dirty="0" smtClean="0"/>
              <a:t>Summary &amp; Analysis</a:t>
            </a:r>
            <a:endParaRPr lang="en-GB" dirty="0"/>
          </a:p>
        </p:txBody>
      </p:sp>
      <p:sp>
        <p:nvSpPr>
          <p:cNvPr id="3" name="Content Placeholder 2"/>
          <p:cNvSpPr>
            <a:spLocks noGrp="1"/>
          </p:cNvSpPr>
          <p:nvPr>
            <p:ph idx="1"/>
          </p:nvPr>
        </p:nvSpPr>
        <p:spPr>
          <a:xfrm>
            <a:off x="179512" y="1412776"/>
            <a:ext cx="8784976" cy="5328592"/>
          </a:xfrm>
          <a:solidFill>
            <a:schemeClr val="accent1">
              <a:lumMod val="20000"/>
              <a:lumOff val="80000"/>
            </a:schemeClr>
          </a:solidFill>
          <a:ln>
            <a:solidFill>
              <a:schemeClr val="tx1"/>
            </a:solidFill>
          </a:ln>
        </p:spPr>
        <p:txBody>
          <a:bodyPr>
            <a:normAutofit fontScale="85000" lnSpcReduction="10000"/>
          </a:bodyPr>
          <a:lstStyle/>
          <a:p>
            <a:r>
              <a:rPr lang="en-GB" dirty="0" smtClean="0"/>
              <a:t>Peter, James and John formed the inner circle of the disciples. </a:t>
            </a:r>
            <a:endParaRPr lang="en-GB" dirty="0"/>
          </a:p>
          <a:p>
            <a:r>
              <a:rPr lang="en-GB" dirty="0" smtClean="0"/>
              <a:t>James and John asked Jesus if they could have the best seats in heaven- to sit at the right and left sides of Jesus.</a:t>
            </a:r>
          </a:p>
          <a:p>
            <a:r>
              <a:rPr lang="en-GB" dirty="0" smtClean="0"/>
              <a:t>They did not understand their own request as Jesus explained this would involve sharing in his suffering</a:t>
            </a:r>
          </a:p>
          <a:p>
            <a:r>
              <a:rPr lang="en-GB" dirty="0" smtClean="0"/>
              <a:t>James and John insisted they could endure the same ‘cup of suffering’ as Jesus and be baptised in the same way.</a:t>
            </a:r>
          </a:p>
          <a:p>
            <a:r>
              <a:rPr lang="en-GB" dirty="0" smtClean="0"/>
              <a:t>In the Jewish Scriptures the image of a cup was a symbol of both joy and suffering. Jesus also used this term in the Garden of Gethsemane.</a:t>
            </a:r>
          </a:p>
          <a:p>
            <a:r>
              <a:rPr lang="en-GB" dirty="0" smtClean="0"/>
              <a:t>Jesus was referring to his death, but it was obvious that J and J did not realise what Jesus was talking about.</a:t>
            </a:r>
            <a:endParaRPr lang="en-GB" dirty="0"/>
          </a:p>
        </p:txBody>
      </p:sp>
    </p:spTree>
    <p:extLst>
      <p:ext uri="{BB962C8B-B14F-4D97-AF65-F5344CB8AC3E}">
        <p14:creationId xmlns:p14="http://schemas.microsoft.com/office/powerpoint/2010/main" val="267242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lstStyle/>
          <a:p>
            <a:r>
              <a:rPr lang="en-GB" dirty="0" smtClean="0"/>
              <a:t>Summary &amp; Analysis continued…</a:t>
            </a:r>
            <a:endParaRPr lang="en-GB" dirty="0"/>
          </a:p>
        </p:txBody>
      </p:sp>
      <p:sp>
        <p:nvSpPr>
          <p:cNvPr id="3" name="Content Placeholder 2"/>
          <p:cNvSpPr>
            <a:spLocks noGrp="1"/>
          </p:cNvSpPr>
          <p:nvPr>
            <p:ph idx="1"/>
          </p:nvPr>
        </p:nvSpPr>
        <p:spPr>
          <a:xfrm>
            <a:off x="179512" y="1600200"/>
            <a:ext cx="8784976" cy="5069160"/>
          </a:xfrm>
          <a:solidFill>
            <a:schemeClr val="accent1">
              <a:lumMod val="20000"/>
              <a:lumOff val="80000"/>
            </a:schemeClr>
          </a:solidFill>
          <a:ln>
            <a:solidFill>
              <a:schemeClr val="tx1"/>
            </a:solidFill>
          </a:ln>
        </p:spPr>
        <p:txBody>
          <a:bodyPr>
            <a:normAutofit fontScale="92500"/>
          </a:bodyPr>
          <a:lstStyle/>
          <a:p>
            <a:r>
              <a:rPr lang="en-GB" dirty="0" smtClean="0"/>
              <a:t>The rest of the disciples were angry with James and John when they heard about the conversation.</a:t>
            </a:r>
          </a:p>
          <a:p>
            <a:r>
              <a:rPr lang="en-GB" dirty="0" smtClean="0"/>
              <a:t>So Jesus spoke to them about the true meaning of discipleship:</a:t>
            </a:r>
          </a:p>
          <a:p>
            <a:r>
              <a:rPr lang="en-GB" i="1" dirty="0" smtClean="0"/>
              <a:t>“If one of you wants to be great, he must be the servant of the rest, and if one of you wants to be first, he must be a slave of all.”</a:t>
            </a:r>
          </a:p>
          <a:p>
            <a:r>
              <a:rPr lang="en-GB" dirty="0" smtClean="0"/>
              <a:t>Jesus showed them that the Son of Man was to be a servant of all people- the </a:t>
            </a:r>
            <a:r>
              <a:rPr lang="en-GB" i="1" dirty="0" smtClean="0"/>
              <a:t>Suffering Servant</a:t>
            </a:r>
            <a:r>
              <a:rPr lang="en-GB" dirty="0" smtClean="0"/>
              <a:t>. He urged them to follow his example.</a:t>
            </a:r>
            <a:endParaRPr lang="en-GB" dirty="0"/>
          </a:p>
        </p:txBody>
      </p:sp>
    </p:spTree>
    <p:extLst>
      <p:ext uri="{BB962C8B-B14F-4D97-AF65-F5344CB8AC3E}">
        <p14:creationId xmlns:p14="http://schemas.microsoft.com/office/powerpoint/2010/main" val="377862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706437"/>
          </a:xfrm>
          <a:solidFill>
            <a:schemeClr val="accent2">
              <a:lumMod val="40000"/>
              <a:lumOff val="60000"/>
            </a:schemeClr>
          </a:solidFill>
          <a:ln>
            <a:solidFill>
              <a:schemeClr val="tx1"/>
            </a:solidFill>
          </a:ln>
        </p:spPr>
        <p:txBody>
          <a:bodyPr/>
          <a:lstStyle/>
          <a:p>
            <a:pPr eaLnBrk="1" hangingPunct="1"/>
            <a:r>
              <a:rPr lang="en-GB" sz="4000" b="1" u="sng" dirty="0" smtClean="0"/>
              <a:t>Jesus’ Identity</a:t>
            </a:r>
          </a:p>
        </p:txBody>
      </p:sp>
      <p:sp>
        <p:nvSpPr>
          <p:cNvPr id="19459" name="Rectangle 3"/>
          <p:cNvSpPr>
            <a:spLocks noGrp="1" noChangeArrowheads="1"/>
          </p:cNvSpPr>
          <p:nvPr>
            <p:ph type="body" idx="1"/>
          </p:nvPr>
        </p:nvSpPr>
        <p:spPr>
          <a:xfrm>
            <a:off x="179388" y="1125538"/>
            <a:ext cx="8507412" cy="5589587"/>
          </a:xfrm>
          <a:solidFill>
            <a:schemeClr val="accent1">
              <a:lumMod val="20000"/>
              <a:lumOff val="80000"/>
            </a:schemeClr>
          </a:solidFill>
          <a:ln>
            <a:solidFill>
              <a:schemeClr val="tx1"/>
            </a:solidFill>
          </a:ln>
        </p:spPr>
        <p:txBody>
          <a:bodyPr>
            <a:normAutofit fontScale="92500" lnSpcReduction="10000"/>
          </a:bodyPr>
          <a:lstStyle/>
          <a:p>
            <a:pPr eaLnBrk="1" hangingPunct="1">
              <a:buFontTx/>
              <a:buNone/>
            </a:pPr>
            <a:r>
              <a:rPr lang="en-GB" sz="2800" dirty="0" smtClean="0"/>
              <a:t>‘Can we sit at your right and left hand when you sit on your throne?’  </a:t>
            </a:r>
          </a:p>
          <a:p>
            <a:pPr eaLnBrk="1" hangingPunct="1">
              <a:buFontTx/>
              <a:buNone/>
            </a:pPr>
            <a:r>
              <a:rPr lang="en-GB" sz="2800" dirty="0" smtClean="0">
                <a:solidFill>
                  <a:srgbClr val="FF0000"/>
                </a:solidFill>
              </a:rPr>
              <a:t>They thought Jesus would be a military Messiah who would rule over the earth</a:t>
            </a:r>
          </a:p>
          <a:p>
            <a:pPr eaLnBrk="1" hangingPunct="1">
              <a:buFontTx/>
              <a:buNone/>
            </a:pPr>
            <a:endParaRPr lang="en-GB" dirty="0" smtClean="0"/>
          </a:p>
          <a:p>
            <a:pPr eaLnBrk="1" hangingPunct="1">
              <a:buFontTx/>
              <a:buNone/>
            </a:pPr>
            <a:r>
              <a:rPr lang="en-GB" dirty="0" smtClean="0">
                <a:latin typeface="Comic Sans MS" pitchFamily="66" charset="0"/>
              </a:rPr>
              <a:t>‘</a:t>
            </a:r>
            <a:r>
              <a:rPr lang="en-GB" sz="2800" dirty="0" smtClean="0">
                <a:latin typeface="Comic Sans MS" pitchFamily="66" charset="0"/>
              </a:rPr>
              <a:t>Can you drink the cup of suffering that I must drink?’ </a:t>
            </a:r>
          </a:p>
          <a:p>
            <a:pPr eaLnBrk="1" hangingPunct="1">
              <a:buFontTx/>
              <a:buNone/>
            </a:pPr>
            <a:r>
              <a:rPr lang="en-GB" sz="2800" dirty="0" smtClean="0">
                <a:solidFill>
                  <a:srgbClr val="FF0000"/>
                </a:solidFill>
                <a:latin typeface="Comic Sans MS" pitchFamily="66" charset="0"/>
              </a:rPr>
              <a:t>Jesus is going to suffer and die</a:t>
            </a:r>
          </a:p>
          <a:p>
            <a:pPr eaLnBrk="1" hangingPunct="1">
              <a:buFontTx/>
              <a:buNone/>
            </a:pPr>
            <a:endParaRPr lang="en-GB" dirty="0" smtClean="0">
              <a:latin typeface="Comic Sans MS" pitchFamily="66" charset="0"/>
            </a:endParaRPr>
          </a:p>
          <a:p>
            <a:pPr eaLnBrk="1" hangingPunct="1">
              <a:buFontTx/>
              <a:buNone/>
            </a:pPr>
            <a:r>
              <a:rPr lang="en-GB" dirty="0" smtClean="0"/>
              <a:t>‘</a:t>
            </a:r>
            <a:r>
              <a:rPr lang="en-GB" sz="2800" dirty="0" smtClean="0"/>
              <a:t>The Son of Man did not come to be served; he came to serve and to give his life to redeem many people.’ </a:t>
            </a:r>
          </a:p>
          <a:p>
            <a:pPr eaLnBrk="1" hangingPunct="1">
              <a:buFontTx/>
              <a:buNone/>
            </a:pPr>
            <a:r>
              <a:rPr lang="en-GB" sz="2800" dirty="0" smtClean="0">
                <a:solidFill>
                  <a:srgbClr val="FF0000"/>
                </a:solidFill>
              </a:rPr>
              <a:t>Jesus was a servant to others.  He would die to save others.</a:t>
            </a:r>
          </a:p>
        </p:txBody>
      </p:sp>
    </p:spTree>
    <p:extLst>
      <p:ext uri="{BB962C8B-B14F-4D97-AF65-F5344CB8AC3E}">
        <p14:creationId xmlns:p14="http://schemas.microsoft.com/office/powerpoint/2010/main" val="302693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animEffect transition="in" filter="fade">
                                      <p:cBhvr>
                                        <p:cTn id="17" dur="500"/>
                                        <p:tgtEl>
                                          <p:spTgt spid="1945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9">
                                            <p:txEl>
                                              <p:pRg st="4" end="4"/>
                                            </p:txEl>
                                          </p:spTgt>
                                        </p:tgtEl>
                                        <p:attrNameLst>
                                          <p:attrName>style.visibility</p:attrName>
                                        </p:attrNameLst>
                                      </p:cBhvr>
                                      <p:to>
                                        <p:strVal val="visible"/>
                                      </p:to>
                                    </p:set>
                                    <p:animEffect transition="in" filter="fade">
                                      <p:cBhvr>
                                        <p:cTn id="22" dur="500"/>
                                        <p:tgtEl>
                                          <p:spTgt spid="1945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59">
                                            <p:txEl>
                                              <p:pRg st="6" end="6"/>
                                            </p:txEl>
                                          </p:spTgt>
                                        </p:tgtEl>
                                        <p:attrNameLst>
                                          <p:attrName>style.visibility</p:attrName>
                                        </p:attrNameLst>
                                      </p:cBhvr>
                                      <p:to>
                                        <p:strVal val="visible"/>
                                      </p:to>
                                    </p:set>
                                    <p:animEffect transition="in" filter="fade">
                                      <p:cBhvr>
                                        <p:cTn id="27" dur="500"/>
                                        <p:tgtEl>
                                          <p:spTgt spid="1945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59">
                                            <p:txEl>
                                              <p:pRg st="7" end="7"/>
                                            </p:txEl>
                                          </p:spTgt>
                                        </p:tgtEl>
                                        <p:attrNameLst>
                                          <p:attrName>style.visibility</p:attrName>
                                        </p:attrNameLst>
                                      </p:cBhvr>
                                      <p:to>
                                        <p:strVal val="visible"/>
                                      </p:to>
                                    </p:set>
                                    <p:animEffect transition="in" filter="fade">
                                      <p:cBhvr>
                                        <p:cTn id="32" dur="500"/>
                                        <p:tgtEl>
                                          <p:spTgt spid="194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20888"/>
            <a:ext cx="8229600" cy="1143000"/>
          </a:xfrm>
          <a:solidFill>
            <a:schemeClr val="accent1">
              <a:lumMod val="20000"/>
              <a:lumOff val="80000"/>
            </a:schemeClr>
          </a:solidFill>
          <a:ln>
            <a:solidFill>
              <a:schemeClr val="tx1"/>
            </a:solidFill>
          </a:ln>
        </p:spPr>
        <p:txBody>
          <a:bodyPr/>
          <a:lstStyle/>
          <a:p>
            <a:r>
              <a:rPr lang="en-GB" dirty="0" smtClean="0"/>
              <a:t>The Story of Jesus’ Baptism</a:t>
            </a:r>
            <a:endParaRPr lang="en-GB" dirty="0"/>
          </a:p>
        </p:txBody>
      </p:sp>
    </p:spTree>
    <p:extLst>
      <p:ext uri="{BB962C8B-B14F-4D97-AF65-F5344CB8AC3E}">
        <p14:creationId xmlns:p14="http://schemas.microsoft.com/office/powerpoint/2010/main" val="19621631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9552" y="260648"/>
            <a:ext cx="8229600" cy="1125538"/>
          </a:xfrm>
          <a:solidFill>
            <a:schemeClr val="accent2">
              <a:lumMod val="40000"/>
              <a:lumOff val="60000"/>
            </a:schemeClr>
          </a:solidFill>
          <a:ln>
            <a:solidFill>
              <a:schemeClr val="tx1"/>
            </a:solidFill>
          </a:ln>
        </p:spPr>
        <p:txBody>
          <a:bodyPr>
            <a:normAutofit fontScale="90000"/>
          </a:bodyPr>
          <a:lstStyle/>
          <a:p>
            <a:pPr eaLnBrk="1" hangingPunct="1"/>
            <a:r>
              <a:rPr lang="en-GB" sz="4000" u="sng" dirty="0" smtClean="0"/>
              <a:t>What can Christians today learn about discipleship from this story?</a:t>
            </a:r>
          </a:p>
        </p:txBody>
      </p:sp>
      <p:sp>
        <p:nvSpPr>
          <p:cNvPr id="20483" name="Rectangle 3"/>
          <p:cNvSpPr>
            <a:spLocks noGrp="1" noChangeArrowheads="1"/>
          </p:cNvSpPr>
          <p:nvPr>
            <p:ph type="body" idx="1"/>
          </p:nvPr>
        </p:nvSpPr>
        <p:spPr>
          <a:xfrm>
            <a:off x="611561" y="1628800"/>
            <a:ext cx="8064896" cy="4824535"/>
          </a:xfrm>
          <a:solidFill>
            <a:schemeClr val="accent1">
              <a:lumMod val="20000"/>
              <a:lumOff val="80000"/>
            </a:schemeClr>
          </a:solidFill>
          <a:ln>
            <a:solidFill>
              <a:schemeClr val="tx1"/>
            </a:solidFill>
          </a:ln>
        </p:spPr>
        <p:txBody>
          <a:bodyPr>
            <a:normAutofit lnSpcReduction="10000"/>
          </a:bodyPr>
          <a:lstStyle/>
          <a:p>
            <a:pPr eaLnBrk="1" hangingPunct="1">
              <a:lnSpc>
                <a:spcPct val="90000"/>
              </a:lnSpc>
              <a:buFontTx/>
              <a:buNone/>
            </a:pPr>
            <a:r>
              <a:rPr lang="en-GB" sz="2800" dirty="0" smtClean="0"/>
              <a:t>Disciple: ‘One who follows’</a:t>
            </a:r>
          </a:p>
          <a:p>
            <a:pPr eaLnBrk="1" hangingPunct="1">
              <a:lnSpc>
                <a:spcPct val="90000"/>
              </a:lnSpc>
              <a:buFontTx/>
              <a:buNone/>
            </a:pPr>
            <a:endParaRPr lang="en-GB" sz="2800" dirty="0" smtClean="0"/>
          </a:p>
          <a:p>
            <a:pPr eaLnBrk="1" hangingPunct="1">
              <a:lnSpc>
                <a:spcPct val="90000"/>
              </a:lnSpc>
              <a:buFontTx/>
              <a:buNone/>
            </a:pPr>
            <a:r>
              <a:rPr lang="en-GB" sz="2800" i="1" dirty="0" smtClean="0"/>
              <a:t>‘</a:t>
            </a:r>
            <a:r>
              <a:rPr lang="en-GB" sz="2800" b="1" i="1" dirty="0" smtClean="0"/>
              <a:t>You will indeed drink the cup I must drink and be baptised in the way I must be baptised’ </a:t>
            </a:r>
          </a:p>
          <a:p>
            <a:pPr eaLnBrk="1" hangingPunct="1">
              <a:lnSpc>
                <a:spcPct val="90000"/>
              </a:lnSpc>
              <a:buFontTx/>
              <a:buNone/>
            </a:pPr>
            <a:r>
              <a:rPr lang="en-GB" sz="2800" b="1" dirty="0" smtClean="0">
                <a:solidFill>
                  <a:srgbClr val="FF0000"/>
                </a:solidFill>
              </a:rPr>
              <a:t>Christians today may suffer just because they are Christians.</a:t>
            </a:r>
          </a:p>
          <a:p>
            <a:pPr eaLnBrk="1" hangingPunct="1">
              <a:lnSpc>
                <a:spcPct val="90000"/>
              </a:lnSpc>
              <a:buFontTx/>
              <a:buNone/>
            </a:pPr>
            <a:endParaRPr lang="en-GB" sz="2800" dirty="0" smtClean="0"/>
          </a:p>
          <a:p>
            <a:pPr eaLnBrk="1" hangingPunct="1">
              <a:lnSpc>
                <a:spcPct val="90000"/>
              </a:lnSpc>
              <a:buFontTx/>
              <a:buNone/>
            </a:pPr>
            <a:r>
              <a:rPr lang="en-GB" sz="2800" i="1" dirty="0" smtClean="0"/>
              <a:t>‘If one of you wants to be great, he must be the servant of all’ </a:t>
            </a:r>
          </a:p>
          <a:p>
            <a:pPr eaLnBrk="1" hangingPunct="1">
              <a:lnSpc>
                <a:spcPct val="90000"/>
              </a:lnSpc>
              <a:buFontTx/>
              <a:buNone/>
            </a:pPr>
            <a:r>
              <a:rPr lang="en-GB" sz="2800" b="1" dirty="0" smtClean="0">
                <a:solidFill>
                  <a:srgbClr val="FF0000"/>
                </a:solidFill>
                <a:latin typeface="Comic Sans MS" pitchFamily="66" charset="0"/>
              </a:rPr>
              <a:t>Christians must be ready to put the needs of others first.</a:t>
            </a:r>
          </a:p>
          <a:p>
            <a:pPr eaLnBrk="1" hangingPunct="1">
              <a:lnSpc>
                <a:spcPct val="90000"/>
              </a:lnSpc>
              <a:buFontTx/>
              <a:buNone/>
            </a:pPr>
            <a:endParaRPr lang="en-GB" sz="2800" dirty="0" smtClean="0">
              <a:latin typeface="Comic Sans MS" pitchFamily="66" charset="0"/>
            </a:endParaRPr>
          </a:p>
          <a:p>
            <a:pPr eaLnBrk="1" hangingPunct="1">
              <a:lnSpc>
                <a:spcPct val="90000"/>
              </a:lnSpc>
              <a:buFontTx/>
              <a:buNone/>
            </a:pPr>
            <a:endParaRPr lang="en-GB" sz="2800" dirty="0" smtClean="0"/>
          </a:p>
        </p:txBody>
      </p:sp>
    </p:spTree>
    <p:extLst>
      <p:ext uri="{BB962C8B-B14F-4D97-AF65-F5344CB8AC3E}">
        <p14:creationId xmlns:p14="http://schemas.microsoft.com/office/powerpoint/2010/main" val="41494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500"/>
                                        <p:tgtEl>
                                          <p:spTgt spid="204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3">
                                            <p:txEl>
                                              <p:pRg st="3" end="3"/>
                                            </p:txEl>
                                          </p:spTgt>
                                        </p:tgtEl>
                                        <p:attrNameLst>
                                          <p:attrName>style.visibility</p:attrName>
                                        </p:attrNameLst>
                                      </p:cBhvr>
                                      <p:to>
                                        <p:strVal val="visible"/>
                                      </p:to>
                                    </p:set>
                                    <p:animEffect transition="in" filter="fade">
                                      <p:cBhvr>
                                        <p:cTn id="17" dur="500"/>
                                        <p:tgtEl>
                                          <p:spTgt spid="204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3">
                                            <p:txEl>
                                              <p:pRg st="5" end="5"/>
                                            </p:txEl>
                                          </p:spTgt>
                                        </p:tgtEl>
                                        <p:attrNameLst>
                                          <p:attrName>style.visibility</p:attrName>
                                        </p:attrNameLst>
                                      </p:cBhvr>
                                      <p:to>
                                        <p:strVal val="visible"/>
                                      </p:to>
                                    </p:set>
                                    <p:animEffect transition="in" filter="fade">
                                      <p:cBhvr>
                                        <p:cTn id="22" dur="500"/>
                                        <p:tgtEl>
                                          <p:spTgt spid="2048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fade">
                                      <p:cBhvr>
                                        <p:cTn id="2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467544" y="548680"/>
            <a:ext cx="8229600" cy="5952132"/>
          </a:xfrm>
          <a:solidFill>
            <a:schemeClr val="accent1">
              <a:lumMod val="20000"/>
              <a:lumOff val="80000"/>
            </a:schemeClr>
          </a:solidFill>
          <a:ln>
            <a:solidFill>
              <a:schemeClr val="tx1"/>
            </a:solidFill>
          </a:ln>
        </p:spPr>
        <p:txBody>
          <a:bodyPr/>
          <a:lstStyle/>
          <a:p>
            <a:pPr marL="514350" indent="-514350">
              <a:buFontTx/>
              <a:buAutoNum type="arabicPeriod"/>
            </a:pPr>
            <a:r>
              <a:rPr lang="en-GB" dirty="0" smtClean="0"/>
              <a:t>Retell the story of ‘The Request of James and John’ (5)</a:t>
            </a:r>
          </a:p>
          <a:p>
            <a:pPr marL="514350" indent="-514350">
              <a:buFontTx/>
              <a:buNone/>
            </a:pPr>
            <a:endParaRPr lang="en-GB" dirty="0" smtClean="0"/>
          </a:p>
          <a:p>
            <a:pPr marL="514350" indent="-514350">
              <a:buFontTx/>
              <a:buAutoNum type="arabicPeriod" startAt="2"/>
            </a:pPr>
            <a:r>
              <a:rPr lang="en-GB" dirty="0" smtClean="0"/>
              <a:t>What does this story teach about Jesus’ identity? (5) [use quotations to boost your mark]</a:t>
            </a:r>
          </a:p>
          <a:p>
            <a:pPr marL="514350" indent="-514350">
              <a:buFontTx/>
              <a:buNone/>
            </a:pPr>
            <a:endParaRPr lang="en-GB" dirty="0" smtClean="0"/>
          </a:p>
          <a:p>
            <a:pPr marL="514350" indent="-514350">
              <a:buFontTx/>
              <a:buNone/>
            </a:pPr>
            <a:r>
              <a:rPr lang="en-GB" dirty="0" smtClean="0"/>
              <a:t>3.  What can Christians today learn from this story? [5]</a:t>
            </a:r>
          </a:p>
        </p:txBody>
      </p:sp>
    </p:spTree>
    <p:extLst>
      <p:ext uri="{BB962C8B-B14F-4D97-AF65-F5344CB8AC3E}">
        <p14:creationId xmlns:p14="http://schemas.microsoft.com/office/powerpoint/2010/main" val="58630635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9552" y="476672"/>
            <a:ext cx="8229600" cy="706437"/>
          </a:xfrm>
          <a:solidFill>
            <a:schemeClr val="accent2">
              <a:lumMod val="40000"/>
              <a:lumOff val="60000"/>
            </a:schemeClr>
          </a:solidFill>
          <a:ln>
            <a:solidFill>
              <a:schemeClr val="tx1"/>
            </a:solidFill>
          </a:ln>
        </p:spPr>
        <p:txBody>
          <a:bodyPr/>
          <a:lstStyle/>
          <a:p>
            <a:pPr eaLnBrk="1" hangingPunct="1"/>
            <a:r>
              <a:rPr lang="en-GB" sz="4000" b="1" u="sng" dirty="0" smtClean="0"/>
              <a:t>Jesus’ Identity</a:t>
            </a:r>
          </a:p>
        </p:txBody>
      </p:sp>
      <p:sp>
        <p:nvSpPr>
          <p:cNvPr id="17411" name="Rectangle 3"/>
          <p:cNvSpPr>
            <a:spLocks noGrp="1" noChangeArrowheads="1"/>
          </p:cNvSpPr>
          <p:nvPr>
            <p:ph type="body" idx="1"/>
          </p:nvPr>
        </p:nvSpPr>
        <p:spPr>
          <a:xfrm>
            <a:off x="323528" y="1484784"/>
            <a:ext cx="8507412" cy="4823742"/>
          </a:xfrm>
          <a:solidFill>
            <a:schemeClr val="accent1">
              <a:lumMod val="20000"/>
              <a:lumOff val="80000"/>
            </a:schemeClr>
          </a:solidFill>
          <a:ln>
            <a:solidFill>
              <a:schemeClr val="tx1"/>
            </a:solidFill>
          </a:ln>
        </p:spPr>
        <p:txBody>
          <a:bodyPr/>
          <a:lstStyle/>
          <a:p>
            <a:pPr eaLnBrk="1" hangingPunct="1">
              <a:buFontTx/>
              <a:buNone/>
            </a:pPr>
            <a:r>
              <a:rPr lang="en-GB" sz="2800" dirty="0" smtClean="0">
                <a:solidFill>
                  <a:srgbClr val="FF0000"/>
                </a:solidFill>
              </a:rPr>
              <a:t>	</a:t>
            </a:r>
            <a:r>
              <a:rPr lang="en-GB" sz="2400" dirty="0" smtClean="0"/>
              <a:t>James and John did not understand Jesus’ identity (1)  They thought Jesus would be a military Messiah who would rule over the earth as an earthly king (1) – ‘Can we sit at your right and left hand when you sit on your throne?’ (1) </a:t>
            </a:r>
          </a:p>
          <a:p>
            <a:pPr eaLnBrk="1" hangingPunct="1">
              <a:buFontTx/>
              <a:buNone/>
            </a:pPr>
            <a:endParaRPr lang="en-GB" dirty="0" smtClean="0"/>
          </a:p>
          <a:p>
            <a:pPr eaLnBrk="1" hangingPunct="1">
              <a:buFontTx/>
              <a:buNone/>
            </a:pPr>
            <a:r>
              <a:rPr lang="en-GB" sz="2400" dirty="0" smtClean="0"/>
              <a:t>	Jesus is going to suffer and die (1) - ‘Can you drink the cup of suffering that I must drink?’ (1)</a:t>
            </a:r>
          </a:p>
          <a:p>
            <a:pPr algn="r" eaLnBrk="1" hangingPunct="1">
              <a:buFontTx/>
              <a:buNone/>
            </a:pPr>
            <a:endParaRPr lang="en-GB" sz="2400" dirty="0" smtClean="0"/>
          </a:p>
          <a:p>
            <a:pPr eaLnBrk="1" hangingPunct="1">
              <a:buFontTx/>
              <a:buNone/>
            </a:pPr>
            <a:r>
              <a:rPr lang="en-GB" sz="2400" dirty="0" smtClean="0"/>
              <a:t>	Jesus was a servant to others (1)  He would die to save others (1) ‘The Son of Man did not come to be served; he came to serve and to give his life to redeem many people.’ (1) </a:t>
            </a:r>
          </a:p>
        </p:txBody>
      </p:sp>
    </p:spTree>
    <p:extLst>
      <p:ext uri="{BB962C8B-B14F-4D97-AF65-F5344CB8AC3E}">
        <p14:creationId xmlns:p14="http://schemas.microsoft.com/office/powerpoint/2010/main" val="36390055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7544" y="260648"/>
            <a:ext cx="8229600" cy="1125538"/>
          </a:xfrm>
          <a:solidFill>
            <a:schemeClr val="accent2">
              <a:lumMod val="40000"/>
              <a:lumOff val="60000"/>
            </a:schemeClr>
          </a:solidFill>
          <a:ln>
            <a:solidFill>
              <a:schemeClr val="tx1"/>
            </a:solidFill>
          </a:ln>
        </p:spPr>
        <p:txBody>
          <a:bodyPr>
            <a:normAutofit fontScale="90000"/>
          </a:bodyPr>
          <a:lstStyle/>
          <a:p>
            <a:pPr eaLnBrk="1" hangingPunct="1"/>
            <a:r>
              <a:rPr lang="en-GB" sz="4000" u="sng" dirty="0" smtClean="0"/>
              <a:t>What can Christians today learn about discipleship from this story?</a:t>
            </a:r>
          </a:p>
        </p:txBody>
      </p:sp>
      <p:sp>
        <p:nvSpPr>
          <p:cNvPr id="17411" name="Rectangle 3"/>
          <p:cNvSpPr>
            <a:spLocks noGrp="1" noChangeArrowheads="1"/>
          </p:cNvSpPr>
          <p:nvPr>
            <p:ph type="body" idx="1"/>
          </p:nvPr>
        </p:nvSpPr>
        <p:spPr>
          <a:xfrm>
            <a:off x="251520" y="1556792"/>
            <a:ext cx="8713093" cy="5086896"/>
          </a:xfrm>
          <a:solidFill>
            <a:schemeClr val="accent1">
              <a:lumMod val="20000"/>
              <a:lumOff val="80000"/>
            </a:schemeClr>
          </a:solidFill>
          <a:ln>
            <a:solidFill>
              <a:schemeClr val="tx1"/>
            </a:solidFill>
          </a:ln>
        </p:spPr>
        <p:txBody>
          <a:bodyPr/>
          <a:lstStyle/>
          <a:p>
            <a:pPr eaLnBrk="1" hangingPunct="1">
              <a:lnSpc>
                <a:spcPct val="90000"/>
              </a:lnSpc>
              <a:defRPr/>
            </a:pPr>
            <a:r>
              <a:rPr lang="en-GB" sz="2800" dirty="0" smtClean="0">
                <a:latin typeface="+mj-lt"/>
              </a:rPr>
              <a:t>Christians today may suffer just because they are Christians (1)</a:t>
            </a:r>
            <a:r>
              <a:rPr lang="en-GB" sz="2800" dirty="0" smtClean="0"/>
              <a:t> ‘You will indeed drink the cup I must drink and be baptised in the way I must be baptised’ (1).  Christians are still persecuted today in countries such as North Korea (1)  They may face harassment in the UK by being called ‘Bible bashers’.(1)</a:t>
            </a:r>
          </a:p>
          <a:p>
            <a:pPr eaLnBrk="1" hangingPunct="1">
              <a:lnSpc>
                <a:spcPct val="90000"/>
              </a:lnSpc>
              <a:defRPr/>
            </a:pPr>
            <a:endParaRPr lang="en-GB" sz="2800" dirty="0" smtClean="0">
              <a:latin typeface="+mj-lt"/>
            </a:endParaRPr>
          </a:p>
          <a:p>
            <a:pPr eaLnBrk="1" hangingPunct="1">
              <a:lnSpc>
                <a:spcPct val="90000"/>
              </a:lnSpc>
              <a:buFontTx/>
              <a:buNone/>
              <a:defRPr/>
            </a:pPr>
            <a:r>
              <a:rPr lang="en-GB" sz="2800" dirty="0" smtClean="0">
                <a:latin typeface="+mj-lt"/>
              </a:rPr>
              <a:t>	Christians must be ready to put the needs of others first. (1)</a:t>
            </a:r>
            <a:r>
              <a:rPr lang="en-GB" sz="2800" dirty="0" smtClean="0"/>
              <a:t> ‘If one of you wants to be great, he must be the servant of all (1) Christians today can do this by giving of their time to volunteer for charities, such as Christian Aid (1) </a:t>
            </a:r>
            <a:endParaRPr lang="en-GB" sz="2800" dirty="0" smtClean="0">
              <a:latin typeface="+mj-lt"/>
            </a:endParaRPr>
          </a:p>
          <a:p>
            <a:pPr eaLnBrk="1" hangingPunct="1">
              <a:lnSpc>
                <a:spcPct val="90000"/>
              </a:lnSpc>
              <a:buFontTx/>
              <a:buNone/>
              <a:defRPr/>
            </a:pPr>
            <a:endParaRPr lang="en-GB" sz="2800" dirty="0" smtClean="0">
              <a:latin typeface="Comic Sans MS" pitchFamily="66" charset="0"/>
            </a:endParaRPr>
          </a:p>
          <a:p>
            <a:pPr eaLnBrk="1" hangingPunct="1">
              <a:lnSpc>
                <a:spcPct val="90000"/>
              </a:lnSpc>
              <a:buFontTx/>
              <a:buNone/>
              <a:defRPr/>
            </a:pPr>
            <a:endParaRPr lang="en-GB" sz="2800" dirty="0" smtClean="0"/>
          </a:p>
        </p:txBody>
      </p:sp>
    </p:spTree>
    <p:extLst>
      <p:ext uri="{BB962C8B-B14F-4D97-AF65-F5344CB8AC3E}">
        <p14:creationId xmlns:p14="http://schemas.microsoft.com/office/powerpoint/2010/main" val="218705200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467544" y="2420888"/>
            <a:ext cx="8229600" cy="1972816"/>
          </a:xfrm>
          <a:solidFill>
            <a:schemeClr val="accent1">
              <a:lumMod val="20000"/>
              <a:lumOff val="80000"/>
            </a:schemeClr>
          </a:solidFill>
          <a:ln>
            <a:solidFill>
              <a:schemeClr val="tx1"/>
            </a:solidFill>
          </a:ln>
        </p:spPr>
        <p:txBody>
          <a:bodyPr/>
          <a:lstStyle/>
          <a:p>
            <a:pPr algn="ctr">
              <a:lnSpc>
                <a:spcPct val="150000"/>
              </a:lnSpc>
              <a:buFontTx/>
              <a:buNone/>
            </a:pPr>
            <a:r>
              <a:rPr lang="en-GB" dirty="0" smtClean="0">
                <a:latin typeface="Comic Sans MS" pitchFamily="66" charset="0"/>
              </a:rPr>
              <a:t>In what ways can Christians put the needs of others before themselves today?</a:t>
            </a:r>
          </a:p>
        </p:txBody>
      </p:sp>
    </p:spTree>
    <p:extLst>
      <p:ext uri="{BB962C8B-B14F-4D97-AF65-F5344CB8AC3E}">
        <p14:creationId xmlns:p14="http://schemas.microsoft.com/office/powerpoint/2010/main" val="196005250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7" descr="lion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57425"/>
            <a:ext cx="4953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indi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628775"/>
            <a:ext cx="30956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47399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a:ln>
            <a:solidFill>
              <a:schemeClr val="tx1"/>
            </a:solidFill>
          </a:ln>
        </p:spPr>
        <p:txBody>
          <a:bodyPr/>
          <a:lstStyle/>
          <a:p>
            <a:r>
              <a:rPr lang="en-GB" dirty="0" smtClean="0"/>
              <a:t>Plenary</a:t>
            </a:r>
            <a:endParaRPr lang="en-GB" dirty="0"/>
          </a:p>
        </p:txBody>
      </p:sp>
      <p:sp>
        <p:nvSpPr>
          <p:cNvPr id="23555" name="Content Placeholder 2"/>
          <p:cNvSpPr>
            <a:spLocks noGrp="1"/>
          </p:cNvSpPr>
          <p:nvPr>
            <p:ph idx="1"/>
          </p:nvPr>
        </p:nvSpPr>
        <p:spPr>
          <a:solidFill>
            <a:schemeClr val="accent2">
              <a:lumMod val="40000"/>
              <a:lumOff val="60000"/>
            </a:schemeClr>
          </a:solidFill>
          <a:ln>
            <a:solidFill>
              <a:schemeClr val="tx1"/>
            </a:solidFill>
          </a:ln>
        </p:spPr>
        <p:txBody>
          <a:bodyPr/>
          <a:lstStyle/>
          <a:p>
            <a:pPr algn="ctr">
              <a:buFontTx/>
              <a:buNone/>
            </a:pPr>
            <a:r>
              <a:rPr lang="en-GB" dirty="0" smtClean="0"/>
              <a:t>	</a:t>
            </a:r>
            <a:r>
              <a:rPr lang="en-GB" i="1" dirty="0" smtClean="0"/>
              <a:t>‘We must recover the whole sense of gift, of gratuitousness, of solidarity. Rampant capitalism has taught the logic of profit at all costs, of giving to get, of exploitation without looking at the person… and we see the results in the crisis we are experiencing!’</a:t>
            </a:r>
          </a:p>
          <a:p>
            <a:pPr algn="ctr">
              <a:buFontTx/>
              <a:buNone/>
            </a:pPr>
            <a:endParaRPr lang="en-GB" dirty="0" smtClean="0"/>
          </a:p>
          <a:p>
            <a:pPr algn="ctr">
              <a:buFontTx/>
              <a:buNone/>
            </a:pPr>
            <a:r>
              <a:rPr lang="en-GB" dirty="0" smtClean="0"/>
              <a:t>Pope Francis</a:t>
            </a:r>
          </a:p>
        </p:txBody>
      </p:sp>
      <p:sp>
        <p:nvSpPr>
          <p:cNvPr id="3" name="TextBox 2"/>
          <p:cNvSpPr txBox="1"/>
          <p:nvPr/>
        </p:nvSpPr>
        <p:spPr>
          <a:xfrm>
            <a:off x="6228184" y="5373216"/>
            <a:ext cx="2664296" cy="1200329"/>
          </a:xfrm>
          <a:prstGeom prst="rect">
            <a:avLst/>
          </a:prstGeom>
          <a:solidFill>
            <a:srgbClr val="FFFF00"/>
          </a:solidFill>
          <a:ln>
            <a:solidFill>
              <a:schemeClr val="tx1"/>
            </a:solidFill>
          </a:ln>
        </p:spPr>
        <p:txBody>
          <a:bodyPr wrap="square" rtlCol="0">
            <a:spAutoFit/>
          </a:bodyPr>
          <a:lstStyle/>
          <a:p>
            <a:r>
              <a:rPr lang="en-GB" sz="2400" dirty="0" smtClean="0"/>
              <a:t>How does this link to the request of James and John?</a:t>
            </a:r>
            <a:endParaRPr lang="en-GB" sz="2400" dirty="0"/>
          </a:p>
        </p:txBody>
      </p:sp>
    </p:spTree>
    <p:extLst>
      <p:ext uri="{BB962C8B-B14F-4D97-AF65-F5344CB8AC3E}">
        <p14:creationId xmlns:p14="http://schemas.microsoft.com/office/powerpoint/2010/main" val="43315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3568" y="188640"/>
            <a:ext cx="7772400" cy="936104"/>
          </a:xfrm>
          <a:solidFill>
            <a:schemeClr val="accent2">
              <a:lumMod val="40000"/>
              <a:lumOff val="60000"/>
            </a:schemeClr>
          </a:solidFill>
          <a:ln>
            <a:solidFill>
              <a:schemeClr val="tx1"/>
            </a:solidFill>
          </a:ln>
        </p:spPr>
        <p:txBody>
          <a:bodyPr/>
          <a:lstStyle/>
          <a:p>
            <a:pPr eaLnBrk="1" hangingPunct="1"/>
            <a:r>
              <a:rPr lang="en-GB" sz="4000" dirty="0" smtClean="0"/>
              <a:t>Blind </a:t>
            </a:r>
            <a:r>
              <a:rPr lang="en-GB" sz="4000" dirty="0" err="1" smtClean="0"/>
              <a:t>Bartimaeus</a:t>
            </a:r>
            <a:endParaRPr lang="en-GB" sz="4000" dirty="0" smtClean="0"/>
          </a:p>
        </p:txBody>
      </p:sp>
      <p:sp>
        <p:nvSpPr>
          <p:cNvPr id="24579" name="Rectangle 3"/>
          <p:cNvSpPr>
            <a:spLocks noGrp="1" noChangeArrowheads="1"/>
          </p:cNvSpPr>
          <p:nvPr>
            <p:ph type="subTitle" idx="1"/>
          </p:nvPr>
        </p:nvSpPr>
        <p:spPr>
          <a:xfrm>
            <a:off x="251520" y="1682078"/>
            <a:ext cx="5184576" cy="4824536"/>
          </a:xfrm>
          <a:solidFill>
            <a:schemeClr val="accent1">
              <a:lumMod val="20000"/>
              <a:lumOff val="80000"/>
            </a:schemeClr>
          </a:solidFill>
          <a:ln>
            <a:solidFill>
              <a:schemeClr val="tx1"/>
            </a:solidFill>
          </a:ln>
        </p:spPr>
        <p:txBody>
          <a:bodyPr>
            <a:noAutofit/>
          </a:bodyPr>
          <a:lstStyle/>
          <a:p>
            <a:pPr algn="l" eaLnBrk="1" hangingPunct="1"/>
            <a:r>
              <a:rPr lang="en-GB" sz="2100" b="1" dirty="0" smtClean="0">
                <a:solidFill>
                  <a:schemeClr val="tx1"/>
                </a:solidFill>
              </a:rPr>
              <a:t>Learning Intentions:</a:t>
            </a:r>
          </a:p>
          <a:p>
            <a:pPr algn="l" eaLnBrk="1" hangingPunct="1"/>
            <a:endParaRPr lang="en-GB" sz="2100" dirty="0" smtClean="0">
              <a:solidFill>
                <a:schemeClr val="tx1"/>
              </a:solidFill>
            </a:endParaRPr>
          </a:p>
          <a:p>
            <a:pPr algn="l" eaLnBrk="1" hangingPunct="1"/>
            <a:r>
              <a:rPr lang="en-GB" sz="2100" dirty="0" smtClean="0">
                <a:solidFill>
                  <a:schemeClr val="tx1"/>
                </a:solidFill>
              </a:rPr>
              <a:t>- I can retell the story of Blind </a:t>
            </a:r>
            <a:r>
              <a:rPr lang="en-GB" sz="2100" dirty="0" err="1" smtClean="0">
                <a:solidFill>
                  <a:schemeClr val="tx1"/>
                </a:solidFill>
              </a:rPr>
              <a:t>Bartimaeus</a:t>
            </a:r>
            <a:r>
              <a:rPr lang="en-GB" sz="2100" dirty="0" smtClean="0">
                <a:solidFill>
                  <a:schemeClr val="tx1"/>
                </a:solidFill>
              </a:rPr>
              <a:t>;</a:t>
            </a:r>
            <a:endParaRPr lang="en-GB" sz="2100" dirty="0">
              <a:solidFill>
                <a:schemeClr val="tx1"/>
              </a:solidFill>
            </a:endParaRPr>
          </a:p>
          <a:p>
            <a:pPr algn="l" eaLnBrk="1" hangingPunct="1"/>
            <a:r>
              <a:rPr lang="en-GB" sz="2100" dirty="0" smtClean="0">
                <a:solidFill>
                  <a:schemeClr val="tx1"/>
                </a:solidFill>
              </a:rPr>
              <a:t>- I can explain the meaning of the title ‘Jesus, Son of David’;</a:t>
            </a:r>
            <a:endParaRPr lang="en-GB" sz="2100" dirty="0">
              <a:solidFill>
                <a:schemeClr val="tx1"/>
              </a:solidFill>
            </a:endParaRPr>
          </a:p>
          <a:p>
            <a:pPr algn="l" eaLnBrk="1" hangingPunct="1"/>
            <a:r>
              <a:rPr lang="en-GB" sz="2100" dirty="0" smtClean="0">
                <a:solidFill>
                  <a:schemeClr val="tx1"/>
                </a:solidFill>
              </a:rPr>
              <a:t>- I can discuss </a:t>
            </a:r>
            <a:r>
              <a:rPr lang="en-GB" sz="2100" dirty="0" err="1" smtClean="0">
                <a:solidFill>
                  <a:schemeClr val="tx1"/>
                </a:solidFill>
              </a:rPr>
              <a:t>Bartimaeus</a:t>
            </a:r>
            <a:r>
              <a:rPr lang="en-GB" sz="2100" dirty="0" smtClean="0">
                <a:solidFill>
                  <a:schemeClr val="tx1"/>
                </a:solidFill>
              </a:rPr>
              <a:t>’ faith and response;</a:t>
            </a:r>
            <a:endParaRPr lang="en-GB" sz="2100" dirty="0">
              <a:solidFill>
                <a:schemeClr val="tx1"/>
              </a:solidFill>
            </a:endParaRPr>
          </a:p>
          <a:p>
            <a:pPr algn="l" eaLnBrk="1" hangingPunct="1"/>
            <a:r>
              <a:rPr lang="en-GB" sz="2100" dirty="0" smtClean="0">
                <a:solidFill>
                  <a:schemeClr val="tx1"/>
                </a:solidFill>
              </a:rPr>
              <a:t>- I can discuss persistent faith;</a:t>
            </a:r>
          </a:p>
          <a:p>
            <a:pPr algn="l" eaLnBrk="1" hangingPunct="1"/>
            <a:r>
              <a:rPr lang="en-GB" sz="2100" dirty="0" smtClean="0">
                <a:solidFill>
                  <a:schemeClr val="tx1"/>
                </a:solidFill>
              </a:rPr>
              <a:t>- I understand what this story shows about Jesus’ identity;</a:t>
            </a:r>
          </a:p>
          <a:p>
            <a:pPr algn="l" eaLnBrk="1" hangingPunct="1"/>
            <a:r>
              <a:rPr lang="en-GB" sz="2100" dirty="0" smtClean="0">
                <a:solidFill>
                  <a:schemeClr val="tx1"/>
                </a:solidFill>
              </a:rPr>
              <a:t>- I can explain the significance of this story for Mark’s readers.</a:t>
            </a:r>
          </a:p>
          <a:p>
            <a:pPr eaLnBrk="1" hangingPunct="1"/>
            <a:endParaRPr lang="en-GB" sz="2100" dirty="0" smtClean="0">
              <a:solidFill>
                <a:schemeClr val="tx1"/>
              </a:solidFill>
            </a:endParaRPr>
          </a:p>
        </p:txBody>
      </p:sp>
      <p:pic>
        <p:nvPicPr>
          <p:cNvPr id="4" name="Picture 5" descr="Bloch_carl_Jesus_Heals_blind_man_bartimaeus_d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268760"/>
            <a:ext cx="2743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70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animEffect transition="in" filter="fade">
                                      <p:cBhvr>
                                        <p:cTn id="7" dur="500"/>
                                        <p:tgtEl>
                                          <p:spTgt spid="2457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3" end="3"/>
                                            </p:txEl>
                                          </p:spTgt>
                                        </p:tgtEl>
                                        <p:attrNameLst>
                                          <p:attrName>style.visibility</p:attrName>
                                        </p:attrNameLst>
                                      </p:cBhvr>
                                      <p:to>
                                        <p:strVal val="visible"/>
                                      </p:to>
                                    </p:set>
                                    <p:animEffect transition="in" filter="fade">
                                      <p:cBhvr>
                                        <p:cTn id="12" dur="500"/>
                                        <p:tgtEl>
                                          <p:spTgt spid="2457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fade">
                                      <p:cBhvr>
                                        <p:cTn id="17" dur="500"/>
                                        <p:tgtEl>
                                          <p:spTgt spid="245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79">
                                            <p:txEl>
                                              <p:pRg st="5" end="5"/>
                                            </p:txEl>
                                          </p:spTgt>
                                        </p:tgtEl>
                                        <p:attrNameLst>
                                          <p:attrName>style.visibility</p:attrName>
                                        </p:attrNameLst>
                                      </p:cBhvr>
                                      <p:to>
                                        <p:strVal val="visible"/>
                                      </p:to>
                                    </p:set>
                                    <p:animEffect transition="in" filter="fade">
                                      <p:cBhvr>
                                        <p:cTn id="22" dur="500"/>
                                        <p:tgtEl>
                                          <p:spTgt spid="2457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79">
                                            <p:txEl>
                                              <p:pRg st="6" end="6"/>
                                            </p:txEl>
                                          </p:spTgt>
                                        </p:tgtEl>
                                        <p:attrNameLst>
                                          <p:attrName>style.visibility</p:attrName>
                                        </p:attrNameLst>
                                      </p:cBhvr>
                                      <p:to>
                                        <p:strVal val="visible"/>
                                      </p:to>
                                    </p:set>
                                    <p:animEffect transition="in" filter="fade">
                                      <p:cBhvr>
                                        <p:cTn id="27" dur="500"/>
                                        <p:tgtEl>
                                          <p:spTgt spid="2457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579">
                                            <p:txEl>
                                              <p:pRg st="7" end="7"/>
                                            </p:txEl>
                                          </p:spTgt>
                                        </p:tgtEl>
                                        <p:attrNameLst>
                                          <p:attrName>style.visibility</p:attrName>
                                        </p:attrNameLst>
                                      </p:cBhvr>
                                      <p:to>
                                        <p:strVal val="visible"/>
                                      </p:to>
                                    </p:set>
                                    <p:animEffect transition="in" filter="fade">
                                      <p:cBhvr>
                                        <p:cTn id="32" dur="500"/>
                                        <p:tgtEl>
                                          <p:spTgt spid="245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5" descr="Jeric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692150"/>
            <a:ext cx="504031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p:cNvSpPr>
            <a:spLocks noChangeShapeType="1"/>
          </p:cNvSpPr>
          <p:nvPr/>
        </p:nvSpPr>
        <p:spPr bwMode="auto">
          <a:xfrm flipV="1">
            <a:off x="1042988" y="3068638"/>
            <a:ext cx="4824412" cy="25923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329928394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251520" y="980728"/>
            <a:ext cx="5688632" cy="4525963"/>
          </a:xfrm>
          <a:solidFill>
            <a:schemeClr val="accent1">
              <a:lumMod val="20000"/>
              <a:lumOff val="80000"/>
            </a:schemeClr>
          </a:solidFill>
          <a:ln>
            <a:solidFill>
              <a:schemeClr val="tx1"/>
            </a:solidFill>
          </a:ln>
        </p:spPr>
        <p:txBody>
          <a:bodyPr/>
          <a:lstStyle/>
          <a:p>
            <a:pPr lvl="0">
              <a:buNone/>
            </a:pPr>
            <a:r>
              <a:rPr lang="en-GB" b="1" dirty="0" smtClean="0"/>
              <a:t>	</a:t>
            </a:r>
            <a:r>
              <a:rPr lang="en-GB" b="1" dirty="0" err="1" smtClean="0"/>
              <a:t>Bartimaeus</a:t>
            </a:r>
            <a:r>
              <a:rPr lang="en-GB" b="1" dirty="0" smtClean="0"/>
              <a:t> </a:t>
            </a:r>
            <a:r>
              <a:rPr lang="en-GB" b="1" dirty="0"/>
              <a:t>was not valued in society – even the disciples told him to be quiet so that he would not bother Jesus.  </a:t>
            </a:r>
            <a:endParaRPr lang="en-GB" b="1" dirty="0" smtClean="0"/>
          </a:p>
          <a:p>
            <a:pPr lvl="0">
              <a:buNone/>
            </a:pPr>
            <a:r>
              <a:rPr lang="en-GB" b="1" dirty="0"/>
              <a:t>	</a:t>
            </a:r>
            <a:endParaRPr lang="en-GB" b="1" dirty="0" smtClean="0"/>
          </a:p>
          <a:p>
            <a:pPr lvl="0">
              <a:buNone/>
            </a:pPr>
            <a:r>
              <a:rPr lang="en-GB" b="1" dirty="0"/>
              <a:t>	</a:t>
            </a:r>
            <a:r>
              <a:rPr lang="en-GB" b="1" dirty="0" smtClean="0"/>
              <a:t>What </a:t>
            </a:r>
            <a:r>
              <a:rPr lang="en-GB" b="1" dirty="0"/>
              <a:t>did the Jews in Jesus’ day believed caused disability or illness?</a:t>
            </a:r>
            <a:r>
              <a:rPr lang="en-GB" dirty="0"/>
              <a:t> </a:t>
            </a:r>
            <a:endParaRPr lang="en-US" dirty="0" smtClean="0"/>
          </a:p>
        </p:txBody>
      </p:sp>
      <p:pic>
        <p:nvPicPr>
          <p:cNvPr id="26628" name="Picture 5" descr="Bloch_carl_Jesus_Heals_blind_man_bartimaeus_d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007" y="908720"/>
            <a:ext cx="2743200" cy="453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52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2" end="2"/>
                                            </p:txEl>
                                          </p:spTgt>
                                        </p:tgtEl>
                                        <p:attrNameLst>
                                          <p:attrName>style.visibility</p:attrName>
                                        </p:attrNameLst>
                                      </p:cBhvr>
                                      <p:to>
                                        <p:strVal val="visible"/>
                                      </p:to>
                                    </p:set>
                                    <p:animEffect transition="in" filter="fade">
                                      <p:cBhvr>
                                        <p:cTn id="12"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r>
              <a:rPr lang="en-GB" altLang="en-US" sz="4000"/>
              <a:t>It began as the prophet Isaiah had written….</a:t>
            </a:r>
          </a:p>
        </p:txBody>
      </p:sp>
      <p:pic>
        <p:nvPicPr>
          <p:cNvPr id="7173" name="Picture 5" descr="the-holy-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00213"/>
            <a:ext cx="5976938" cy="4392612"/>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6300788" y="1773238"/>
            <a:ext cx="23749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40000"/>
              </a:lnSpc>
              <a:spcBef>
                <a:spcPct val="50000"/>
              </a:spcBef>
            </a:pPr>
            <a:r>
              <a:rPr lang="en-GB" altLang="en-US">
                <a:latin typeface="Comic Sans MS" pitchFamily="66" charset="0"/>
              </a:rPr>
              <a:t>God said:  ‘I will send my messenger ahead of you to open the way for you.  Someone is shouting in the desert, ‘Get the road ready for the Lord; make straight a path for him to travel!’</a:t>
            </a:r>
          </a:p>
        </p:txBody>
      </p:sp>
    </p:spTree>
    <p:extLst>
      <p:ext uri="{BB962C8B-B14F-4D97-AF65-F5344CB8AC3E}">
        <p14:creationId xmlns:p14="http://schemas.microsoft.com/office/powerpoint/2010/main" val="160258165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7"/>
            <a:ext cx="5544616" cy="6513587"/>
          </a:xfrm>
          <a:solidFill>
            <a:schemeClr val="accent1">
              <a:lumMod val="20000"/>
              <a:lumOff val="80000"/>
            </a:schemeClr>
          </a:solidFill>
          <a:ln>
            <a:solidFill>
              <a:schemeClr val="tx1"/>
            </a:solidFill>
          </a:ln>
        </p:spPr>
        <p:txBody>
          <a:bodyPr>
            <a:noAutofit/>
          </a:bodyPr>
          <a:lstStyle/>
          <a:p>
            <a:r>
              <a:rPr lang="en-GB" sz="2300" dirty="0" smtClean="0"/>
              <a:t>The healing of Blind </a:t>
            </a:r>
            <a:r>
              <a:rPr lang="en-GB" sz="2300" dirty="0" err="1" smtClean="0"/>
              <a:t>Bartimaeus</a:t>
            </a:r>
            <a:r>
              <a:rPr lang="en-GB" sz="2300" dirty="0" smtClean="0"/>
              <a:t> is the last miracle recorded in the Gospel of Mark. It takes place just before the last week of Jesus’ life.</a:t>
            </a:r>
          </a:p>
          <a:p>
            <a:r>
              <a:rPr lang="en-GB" sz="2300" i="1" dirty="0" smtClean="0"/>
              <a:t>‘Jesus! Son of David! Take pity on me!’</a:t>
            </a:r>
          </a:p>
          <a:p>
            <a:pPr lvl="0"/>
            <a:r>
              <a:rPr lang="en-GB" sz="2300" dirty="0" err="1" smtClean="0"/>
              <a:t>Bartimaeus</a:t>
            </a:r>
            <a:r>
              <a:rPr lang="en-GB" sz="2300" dirty="0" smtClean="0"/>
              <a:t> </a:t>
            </a:r>
            <a:r>
              <a:rPr lang="en-GB" sz="2300" dirty="0"/>
              <a:t>called Jesus, ‘Son of David’ – what did this reveal about who </a:t>
            </a:r>
            <a:r>
              <a:rPr lang="en-GB" sz="2300" dirty="0" err="1"/>
              <a:t>Bartimaeus</a:t>
            </a:r>
            <a:r>
              <a:rPr lang="en-GB" sz="2300" dirty="0"/>
              <a:t> thought Jesus was? </a:t>
            </a:r>
            <a:endParaRPr lang="en-GB" sz="2300" dirty="0" smtClean="0"/>
          </a:p>
          <a:p>
            <a:r>
              <a:rPr lang="en-GB" sz="2300" dirty="0"/>
              <a:t>It is significant that </a:t>
            </a:r>
            <a:r>
              <a:rPr lang="en-GB" sz="2300" dirty="0" err="1"/>
              <a:t>Bartimaeus</a:t>
            </a:r>
            <a:r>
              <a:rPr lang="en-GB" sz="2300" dirty="0"/>
              <a:t> addressed Jesus in this way- shows he believed Jesus was the Messiah</a:t>
            </a:r>
            <a:r>
              <a:rPr lang="en-GB" sz="2300" dirty="0" smtClean="0"/>
              <a:t>.</a:t>
            </a:r>
          </a:p>
          <a:p>
            <a:r>
              <a:rPr lang="en-GB" sz="2300" dirty="0" smtClean="0"/>
              <a:t>The crowd told him to be quiet but he refused- showing determination to meet Jesus.</a:t>
            </a:r>
          </a:p>
          <a:p>
            <a:r>
              <a:rPr lang="en-GB" sz="2300" dirty="0" smtClean="0"/>
              <a:t>Jesus noted his persistence and called for him to come over- Jesus was no longer keeping his identity as Messiah a secret.</a:t>
            </a:r>
            <a:endParaRPr lang="en-GB" sz="2300" dirty="0"/>
          </a:p>
        </p:txBody>
      </p:sp>
      <p:sp>
        <p:nvSpPr>
          <p:cNvPr id="4" name="AutoShape 4"/>
          <p:cNvSpPr>
            <a:spLocks noChangeArrowheads="1"/>
          </p:cNvSpPr>
          <p:nvPr/>
        </p:nvSpPr>
        <p:spPr bwMode="auto">
          <a:xfrm>
            <a:off x="5796136" y="502263"/>
            <a:ext cx="3341102" cy="1486577"/>
          </a:xfrm>
          <a:prstGeom prst="wedgeEllipseCallout">
            <a:avLst>
              <a:gd name="adj1" fmla="val 3176"/>
              <a:gd name="adj2" fmla="val 122014"/>
            </a:avLst>
          </a:prstGeom>
          <a:solidFill>
            <a:schemeClr val="accent1"/>
          </a:solidFill>
          <a:ln w="9525">
            <a:solidFill>
              <a:schemeClr val="tx1"/>
            </a:solidFill>
            <a:miter lim="800000"/>
            <a:headEnd/>
            <a:tailEnd/>
          </a:ln>
        </p:spPr>
        <p:txBody>
          <a:bodyPr/>
          <a:lstStyle/>
          <a:p>
            <a:pPr algn="ctr">
              <a:lnSpc>
                <a:spcPct val="150000"/>
              </a:lnSpc>
            </a:pPr>
            <a:r>
              <a:rPr lang="en-GB" sz="2000" i="1" dirty="0">
                <a:solidFill>
                  <a:schemeClr val="bg1"/>
                </a:solidFill>
              </a:rPr>
              <a:t>Jesus!  </a:t>
            </a:r>
            <a:r>
              <a:rPr lang="en-GB" sz="2000" b="1" i="1" u="sng" dirty="0">
                <a:solidFill>
                  <a:schemeClr val="bg1"/>
                </a:solidFill>
              </a:rPr>
              <a:t>Son of David</a:t>
            </a:r>
            <a:r>
              <a:rPr lang="en-GB" sz="2000" i="1" dirty="0">
                <a:solidFill>
                  <a:schemeClr val="bg1"/>
                </a:solidFill>
              </a:rPr>
              <a:t>!  Have mercy on me!</a:t>
            </a:r>
          </a:p>
        </p:txBody>
      </p:sp>
      <p:sp>
        <p:nvSpPr>
          <p:cNvPr id="5" name="Rectangle 3"/>
          <p:cNvSpPr txBox="1">
            <a:spLocks noChangeArrowheads="1"/>
          </p:cNvSpPr>
          <p:nvPr/>
        </p:nvSpPr>
        <p:spPr>
          <a:xfrm>
            <a:off x="6084168" y="3284984"/>
            <a:ext cx="2746648" cy="3489251"/>
          </a:xfrm>
          <a:prstGeom prst="rect">
            <a:avLst/>
          </a:prstGeom>
          <a:solidFill>
            <a:schemeClr val="accent2">
              <a:lumMod val="40000"/>
              <a:lumOff val="60000"/>
            </a:schemeClr>
          </a:solidFill>
          <a:ln>
            <a:solidFill>
              <a:schemeClr val="tx1"/>
            </a:solid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GB" dirty="0" smtClean="0">
                <a:latin typeface="Comic Sans MS" pitchFamily="66" charset="0"/>
              </a:rPr>
              <a:t>Messianic title:</a:t>
            </a:r>
          </a:p>
          <a:p>
            <a:r>
              <a:rPr lang="en-GB" sz="2800" dirty="0" smtClean="0">
                <a:latin typeface="Comic Sans MS" pitchFamily="66" charset="0"/>
              </a:rPr>
              <a:t>Messiah to be descended from King David</a:t>
            </a:r>
          </a:p>
          <a:p>
            <a:r>
              <a:rPr lang="en-GB" sz="2800" dirty="0" smtClean="0">
                <a:latin typeface="Comic Sans MS" pitchFamily="66" charset="0"/>
              </a:rPr>
              <a:t>Messiah to be a great king like King David</a:t>
            </a:r>
          </a:p>
        </p:txBody>
      </p:sp>
    </p:spTree>
    <p:extLst>
      <p:ext uri="{BB962C8B-B14F-4D97-AF65-F5344CB8AC3E}">
        <p14:creationId xmlns:p14="http://schemas.microsoft.com/office/powerpoint/2010/main" val="380567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4"/>
          <p:cNvSpPr>
            <a:spLocks noChangeArrowheads="1"/>
          </p:cNvSpPr>
          <p:nvPr/>
        </p:nvSpPr>
        <p:spPr bwMode="auto">
          <a:xfrm>
            <a:off x="359643" y="332656"/>
            <a:ext cx="6840537" cy="3313112"/>
          </a:xfrm>
          <a:prstGeom prst="wedgeEllipseCallout">
            <a:avLst>
              <a:gd name="adj1" fmla="val 35176"/>
              <a:gd name="adj2" fmla="val 64067"/>
            </a:avLst>
          </a:prstGeom>
          <a:solidFill>
            <a:schemeClr val="accent1"/>
          </a:solidFill>
          <a:ln w="9525">
            <a:solidFill>
              <a:schemeClr val="tx1"/>
            </a:solidFill>
            <a:miter lim="800000"/>
            <a:headEnd/>
            <a:tailEnd/>
          </a:ln>
        </p:spPr>
        <p:txBody>
          <a:bodyPr/>
          <a:lstStyle/>
          <a:p>
            <a:pPr algn="ctr"/>
            <a:endParaRPr lang="en-GB" dirty="0"/>
          </a:p>
          <a:p>
            <a:pPr algn="ctr"/>
            <a:r>
              <a:rPr lang="en-GB" sz="4400" dirty="0"/>
              <a:t>Your </a:t>
            </a:r>
            <a:r>
              <a:rPr lang="en-GB" sz="4400" u="sng" dirty="0"/>
              <a:t>faith</a:t>
            </a:r>
            <a:r>
              <a:rPr lang="en-GB" sz="4400" dirty="0"/>
              <a:t> has made you well</a:t>
            </a:r>
          </a:p>
        </p:txBody>
      </p:sp>
      <p:sp>
        <p:nvSpPr>
          <p:cNvPr id="2" name="Rectangle 1"/>
          <p:cNvSpPr/>
          <p:nvPr/>
        </p:nvSpPr>
        <p:spPr>
          <a:xfrm>
            <a:off x="4355976" y="4653136"/>
            <a:ext cx="4572000" cy="1754326"/>
          </a:xfrm>
          <a:prstGeom prst="rect">
            <a:avLst/>
          </a:prstGeom>
          <a:solidFill>
            <a:schemeClr val="accent2">
              <a:lumMod val="40000"/>
              <a:lumOff val="60000"/>
            </a:schemeClr>
          </a:solidFill>
          <a:ln>
            <a:solidFill>
              <a:schemeClr val="tx1"/>
            </a:solidFill>
          </a:ln>
        </p:spPr>
        <p:txBody>
          <a:bodyPr>
            <a:spAutoFit/>
          </a:bodyPr>
          <a:lstStyle/>
          <a:p>
            <a:r>
              <a:rPr lang="en-GB" sz="3600" dirty="0" smtClean="0"/>
              <a:t>Thus highlighting </a:t>
            </a:r>
            <a:r>
              <a:rPr lang="en-GB" sz="3600" dirty="0"/>
              <a:t>the importance of faith, the rewards of faith.</a:t>
            </a:r>
          </a:p>
        </p:txBody>
      </p:sp>
    </p:spTree>
    <p:extLst>
      <p:ext uri="{BB962C8B-B14F-4D97-AF65-F5344CB8AC3E}">
        <p14:creationId xmlns:p14="http://schemas.microsoft.com/office/powerpoint/2010/main" val="14492879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7864" y="332656"/>
            <a:ext cx="5554960" cy="6264696"/>
          </a:xfrm>
          <a:solidFill>
            <a:schemeClr val="accent1">
              <a:lumMod val="20000"/>
              <a:lumOff val="80000"/>
            </a:schemeClr>
          </a:solidFill>
          <a:ln>
            <a:solidFill>
              <a:schemeClr val="tx1"/>
            </a:solidFill>
          </a:ln>
        </p:spPr>
        <p:txBody>
          <a:bodyPr>
            <a:normAutofit/>
          </a:bodyPr>
          <a:lstStyle/>
          <a:p>
            <a:r>
              <a:rPr lang="en-GB" dirty="0" smtClean="0"/>
              <a:t>Jesus displays his compassion, his </a:t>
            </a:r>
            <a:r>
              <a:rPr lang="en-GB" dirty="0" err="1" smtClean="0"/>
              <a:t>omnibenevolence</a:t>
            </a:r>
            <a:r>
              <a:rPr lang="en-GB" dirty="0" smtClean="0"/>
              <a:t>.</a:t>
            </a:r>
          </a:p>
          <a:p>
            <a:endParaRPr lang="en-GB" dirty="0" smtClean="0"/>
          </a:p>
          <a:p>
            <a:r>
              <a:rPr lang="en-GB" dirty="0" err="1" smtClean="0"/>
              <a:t>Bartimaeus</a:t>
            </a:r>
            <a:r>
              <a:rPr lang="en-GB" dirty="0" smtClean="0"/>
              <a:t> immediately followed Jesus on the road, suggesting he became a part of Jesus’ group of followers.</a:t>
            </a:r>
          </a:p>
          <a:p>
            <a:endParaRPr lang="en-GB" dirty="0" smtClean="0"/>
          </a:p>
          <a:p>
            <a:r>
              <a:rPr lang="en-GB" dirty="0" smtClean="0"/>
              <a:t>The road they were on led to Jerusalem, which was where Jesus would meet his death.</a:t>
            </a:r>
            <a:endParaRPr lang="en-GB" dirty="0"/>
          </a:p>
        </p:txBody>
      </p:sp>
      <p:pic>
        <p:nvPicPr>
          <p:cNvPr id="4098" name="Picture 2" descr="http://www.provinciasannicolas.org/imgs/actualidad/12048/279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58754"/>
            <a:ext cx="2606827" cy="19029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3.bp.blogspot.com/-eiSMEwFwYfs/VfXTKnAK6XI/AAAAAAAAAmg/39za0TGBfsU/s1600/follow%2BJesu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636912"/>
            <a:ext cx="2702528" cy="18005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85mm.co.uk/wp-content/uploads/2011/12/Anglesey_2865_49_50_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1" y="4690662"/>
            <a:ext cx="2870481" cy="195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7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fade">
                                      <p:cBhvr>
                                        <p:cTn id="3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95536" y="260648"/>
            <a:ext cx="8229600" cy="1143000"/>
          </a:xfrm>
          <a:solidFill>
            <a:schemeClr val="accent2">
              <a:lumMod val="40000"/>
              <a:lumOff val="60000"/>
            </a:schemeClr>
          </a:solidFill>
          <a:ln>
            <a:solidFill>
              <a:schemeClr val="tx1"/>
            </a:solidFill>
          </a:ln>
        </p:spPr>
        <p:txBody>
          <a:bodyPr/>
          <a:lstStyle/>
          <a:p>
            <a:pPr eaLnBrk="1" hangingPunct="1"/>
            <a:r>
              <a:rPr lang="en-GB" sz="3600" smtClean="0"/>
              <a:t>Spiritually blind?</a:t>
            </a:r>
          </a:p>
        </p:txBody>
      </p:sp>
      <p:sp>
        <p:nvSpPr>
          <p:cNvPr id="29699" name="Rectangle 3"/>
          <p:cNvSpPr>
            <a:spLocks noGrp="1" noChangeArrowheads="1"/>
          </p:cNvSpPr>
          <p:nvPr>
            <p:ph type="body" idx="1"/>
          </p:nvPr>
        </p:nvSpPr>
        <p:spPr>
          <a:xfrm>
            <a:off x="457200" y="3429000"/>
            <a:ext cx="8229600" cy="3168352"/>
          </a:xfrm>
          <a:solidFill>
            <a:schemeClr val="accent1">
              <a:lumMod val="20000"/>
              <a:lumOff val="80000"/>
            </a:schemeClr>
          </a:solidFill>
          <a:ln>
            <a:solidFill>
              <a:schemeClr val="tx1"/>
            </a:solidFill>
          </a:ln>
        </p:spPr>
        <p:txBody>
          <a:bodyPr>
            <a:normAutofit fontScale="85000" lnSpcReduction="10000"/>
          </a:bodyPr>
          <a:lstStyle/>
          <a:p>
            <a:pPr eaLnBrk="1" hangingPunct="1">
              <a:buFontTx/>
              <a:buNone/>
            </a:pPr>
            <a:r>
              <a:rPr lang="en-US" dirty="0"/>
              <a:t>	</a:t>
            </a:r>
            <a:r>
              <a:rPr lang="en-US" dirty="0" smtClean="0"/>
              <a:t>Mark may be talking about spiritual blindness in this story as well.  His readers need to spiritually recognise who Jesus is.</a:t>
            </a:r>
          </a:p>
          <a:p>
            <a:pPr eaLnBrk="1" hangingPunct="1">
              <a:buFontTx/>
              <a:buNone/>
            </a:pPr>
            <a:r>
              <a:rPr lang="en-US" dirty="0"/>
              <a:t>	</a:t>
            </a:r>
            <a:r>
              <a:rPr lang="en-US" dirty="0" smtClean="0"/>
              <a:t>A parallel can be drawn between the physical blindness of Bartimaeus and the spiritual blindness of the disciples- request of James and John.</a:t>
            </a:r>
          </a:p>
          <a:p>
            <a:pPr>
              <a:buNone/>
            </a:pPr>
            <a:r>
              <a:rPr lang="en-GB" dirty="0" smtClean="0"/>
              <a:t>	How </a:t>
            </a:r>
            <a:r>
              <a:rPr lang="en-GB" dirty="0"/>
              <a:t>did </a:t>
            </a:r>
            <a:r>
              <a:rPr lang="en-GB" dirty="0" err="1"/>
              <a:t>Bartimaeus</a:t>
            </a:r>
            <a:r>
              <a:rPr lang="en-GB" dirty="0"/>
              <a:t> show persistent faith?</a:t>
            </a:r>
            <a:endParaRPr lang="en-US" dirty="0" smtClean="0"/>
          </a:p>
        </p:txBody>
      </p:sp>
      <p:pic>
        <p:nvPicPr>
          <p:cNvPr id="29700" name="Picture 5" descr="eyeba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628800"/>
            <a:ext cx="4347567" cy="157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98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fade">
                                      <p:cBhvr>
                                        <p:cTn id="17" dur="5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lstStyle/>
          <a:p>
            <a:r>
              <a:rPr lang="en-GB" dirty="0" smtClean="0"/>
              <a:t>Past Paper Questions - 2014</a:t>
            </a:r>
            <a:endParaRPr lang="en-GB" dirty="0"/>
          </a:p>
        </p:txBody>
      </p:sp>
      <p:sp>
        <p:nvSpPr>
          <p:cNvPr id="3" name="Content Placeholder 2"/>
          <p:cNvSpPr>
            <a:spLocks noGrp="1"/>
          </p:cNvSpPr>
          <p:nvPr>
            <p:ph idx="1"/>
          </p:nvPr>
        </p:nvSpPr>
        <p:spPr>
          <a:solidFill>
            <a:schemeClr val="accent1">
              <a:lumMod val="20000"/>
              <a:lumOff val="80000"/>
            </a:schemeClr>
          </a:solidFill>
          <a:ln>
            <a:solidFill>
              <a:schemeClr val="tx1"/>
            </a:solidFill>
          </a:ln>
        </p:spPr>
        <p:txBody>
          <a:bodyPr>
            <a:normAutofit fontScale="92500"/>
          </a:bodyPr>
          <a:lstStyle/>
          <a:p>
            <a:r>
              <a:rPr lang="en-GB" dirty="0" smtClean="0"/>
              <a:t>Retell the story of Blind </a:t>
            </a:r>
            <a:r>
              <a:rPr lang="en-GB" dirty="0" err="1" smtClean="0"/>
              <a:t>Bartimaeus</a:t>
            </a:r>
            <a:r>
              <a:rPr lang="en-GB" dirty="0" smtClean="0"/>
              <a:t>. (5)</a:t>
            </a:r>
          </a:p>
          <a:p>
            <a:endParaRPr lang="en-GB" dirty="0"/>
          </a:p>
          <a:p>
            <a:r>
              <a:rPr lang="en-GB" dirty="0" smtClean="0"/>
              <a:t>Explain why some people were marginalised in the time of Jesus. (5)</a:t>
            </a:r>
          </a:p>
          <a:p>
            <a:endParaRPr lang="en-GB" dirty="0"/>
          </a:p>
          <a:p>
            <a:r>
              <a:rPr lang="en-GB" i="1" dirty="0" smtClean="0"/>
              <a:t>“The miracles of Jesus have little meaning for people today.”</a:t>
            </a:r>
          </a:p>
          <a:p>
            <a:r>
              <a:rPr lang="en-GB" dirty="0" smtClean="0"/>
              <a:t>Do you agree? Give reasons for your answer. (10)</a:t>
            </a:r>
            <a:endParaRPr lang="en-GB" dirty="0"/>
          </a:p>
        </p:txBody>
      </p:sp>
    </p:spTree>
    <p:extLst>
      <p:ext uri="{BB962C8B-B14F-4D97-AF65-F5344CB8AC3E}">
        <p14:creationId xmlns:p14="http://schemas.microsoft.com/office/powerpoint/2010/main" val="57767608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normAutofit fontScale="90000"/>
          </a:bodyPr>
          <a:lstStyle/>
          <a:p>
            <a:r>
              <a:rPr lang="en-GB" dirty="0"/>
              <a:t>Explain why some people were marginalised in the time of Jesus. (5)</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56" t="32863" r="21231" b="6202"/>
          <a:stretch/>
        </p:blipFill>
        <p:spPr bwMode="auto">
          <a:xfrm>
            <a:off x="323528" y="1844824"/>
            <a:ext cx="8450840" cy="421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351249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a:solidFill>
            <a:schemeClr val="accent2">
              <a:lumMod val="40000"/>
              <a:lumOff val="60000"/>
            </a:schemeClr>
          </a:solidFill>
          <a:ln>
            <a:solidFill>
              <a:schemeClr val="tx1"/>
            </a:solidFill>
          </a:ln>
        </p:spPr>
        <p:txBody>
          <a:bodyPr>
            <a:normAutofit fontScale="90000"/>
          </a:bodyPr>
          <a:lstStyle/>
          <a:p>
            <a:r>
              <a:rPr lang="en-GB" sz="3100" i="1" dirty="0" smtClean="0"/>
              <a:t/>
            </a:r>
            <a:br>
              <a:rPr lang="en-GB" sz="3100" i="1" dirty="0" smtClean="0"/>
            </a:br>
            <a:r>
              <a:rPr lang="en-GB" sz="3100" i="1" dirty="0" smtClean="0"/>
              <a:t>“</a:t>
            </a:r>
            <a:r>
              <a:rPr lang="en-GB" sz="3100" i="1" dirty="0"/>
              <a:t>The miracles of Jesus have little meaning for people today.”</a:t>
            </a:r>
            <a:br>
              <a:rPr lang="en-GB" sz="3100" i="1" dirty="0"/>
            </a:br>
            <a:r>
              <a:rPr lang="en-GB" sz="3100" dirty="0"/>
              <a:t>Do you agree? Give reasons for your answer. (10)</a:t>
            </a:r>
            <a:r>
              <a:rPr lang="en-GB" dirty="0"/>
              <a:t/>
            </a:r>
            <a:br>
              <a:rPr lang="en-GB" dirty="0"/>
            </a:br>
            <a:endParaRPr lang="en-GB"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54" t="6798" r="20970" b="36018"/>
          <a:stretch/>
        </p:blipFill>
        <p:spPr bwMode="auto">
          <a:xfrm>
            <a:off x="395536" y="2348880"/>
            <a:ext cx="8090922" cy="3828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63529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1368425"/>
          </a:xfrm>
          <a:solidFill>
            <a:schemeClr val="accent2">
              <a:lumMod val="40000"/>
              <a:lumOff val="60000"/>
            </a:schemeClr>
          </a:solidFill>
          <a:ln>
            <a:solidFill>
              <a:schemeClr val="tx1"/>
            </a:solidFill>
          </a:ln>
        </p:spPr>
        <p:txBody>
          <a:bodyPr>
            <a:normAutofit fontScale="90000"/>
          </a:bodyPr>
          <a:lstStyle/>
          <a:p>
            <a:r>
              <a:rPr lang="en-GB" dirty="0" smtClean="0"/>
              <a:t>What do the miracles of Jesus teach about his identity?</a:t>
            </a:r>
          </a:p>
        </p:txBody>
      </p:sp>
      <p:sp>
        <p:nvSpPr>
          <p:cNvPr id="30723" name="Content Placeholder 2"/>
          <p:cNvSpPr>
            <a:spLocks noGrp="1"/>
          </p:cNvSpPr>
          <p:nvPr>
            <p:ph idx="1"/>
          </p:nvPr>
        </p:nvSpPr>
        <p:spPr>
          <a:xfrm>
            <a:off x="457200" y="2276871"/>
            <a:ext cx="8229600" cy="3849291"/>
          </a:xfrm>
          <a:solidFill>
            <a:schemeClr val="accent1">
              <a:lumMod val="20000"/>
              <a:lumOff val="80000"/>
            </a:schemeClr>
          </a:solidFill>
          <a:ln>
            <a:solidFill>
              <a:schemeClr val="tx1"/>
            </a:solidFill>
          </a:ln>
        </p:spPr>
        <p:txBody>
          <a:bodyPr/>
          <a:lstStyle/>
          <a:p>
            <a:r>
              <a:rPr lang="en-GB" dirty="0" smtClean="0"/>
              <a:t>He is compassionate and cares for people.</a:t>
            </a:r>
          </a:p>
          <a:p>
            <a:endParaRPr lang="en-GB" dirty="0" smtClean="0"/>
          </a:p>
          <a:p>
            <a:r>
              <a:rPr lang="en-GB" dirty="0" smtClean="0"/>
              <a:t>He wants to help others.</a:t>
            </a:r>
          </a:p>
          <a:p>
            <a:endParaRPr lang="en-GB" dirty="0" smtClean="0"/>
          </a:p>
          <a:p>
            <a:r>
              <a:rPr lang="en-GB" dirty="0" smtClean="0"/>
              <a:t>Jesus has the power to heal.  He shares in God’s powers and he is the Son of God.</a:t>
            </a:r>
          </a:p>
        </p:txBody>
      </p:sp>
    </p:spTree>
    <p:extLst>
      <p:ext uri="{BB962C8B-B14F-4D97-AF65-F5344CB8AC3E}">
        <p14:creationId xmlns:p14="http://schemas.microsoft.com/office/powerpoint/2010/main" val="34385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fade">
                                      <p:cBhvr>
                                        <p:cTn id="12" dur="500"/>
                                        <p:tgtEl>
                                          <p:spTgt spid="307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23">
                                            <p:txEl>
                                              <p:pRg st="4" end="4"/>
                                            </p:txEl>
                                          </p:spTgt>
                                        </p:tgtEl>
                                        <p:attrNameLst>
                                          <p:attrName>style.visibility</p:attrName>
                                        </p:attrNameLst>
                                      </p:cBhvr>
                                      <p:to>
                                        <p:strVal val="visible"/>
                                      </p:to>
                                    </p:set>
                                    <p:animEffect transition="in" filter="fade">
                                      <p:cBhvr>
                                        <p:cTn id="17" dur="5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solidFill>
            <a:schemeClr val="accent2">
              <a:lumMod val="40000"/>
              <a:lumOff val="60000"/>
            </a:schemeClr>
          </a:solidFill>
          <a:ln>
            <a:solidFill>
              <a:schemeClr val="tx1"/>
            </a:solidFill>
          </a:ln>
        </p:spPr>
        <p:txBody>
          <a:bodyPr>
            <a:normAutofit fontScale="90000"/>
          </a:bodyPr>
          <a:lstStyle/>
          <a:p>
            <a:r>
              <a:rPr lang="en-GB" dirty="0" smtClean="0"/>
              <a:t>‘True faith is often found where you do not expect it’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3370592"/>
              </p:ext>
            </p:extLst>
          </p:nvPr>
        </p:nvGraphicFramePr>
        <p:xfrm>
          <a:off x="457200" y="1600200"/>
          <a:ext cx="8291264" cy="4997153"/>
        </p:xfrm>
        <a:graphic>
          <a:graphicData uri="http://schemas.openxmlformats.org/drawingml/2006/table">
            <a:tbl>
              <a:tblPr firstRow="1" bandRow="1">
                <a:tableStyleId>{5C22544A-7EE6-4342-B048-85BDC9FD1C3A}</a:tableStyleId>
              </a:tblPr>
              <a:tblGrid>
                <a:gridCol w="4145632"/>
                <a:gridCol w="4145632"/>
              </a:tblGrid>
              <a:tr h="713879">
                <a:tc>
                  <a:txBody>
                    <a:bodyPr/>
                    <a:lstStyle/>
                    <a:p>
                      <a:pPr algn="ctr"/>
                      <a:r>
                        <a:rPr lang="en-GB" sz="1800" dirty="0" smtClean="0"/>
                        <a:t>Agree</a:t>
                      </a:r>
                      <a:endParaRPr lang="en-GB" sz="1800" dirty="0"/>
                    </a:p>
                  </a:txBody>
                  <a:tcPr/>
                </a:tc>
                <a:tc>
                  <a:txBody>
                    <a:bodyPr/>
                    <a:lstStyle/>
                    <a:p>
                      <a:pPr algn="ctr"/>
                      <a:r>
                        <a:rPr lang="en-GB" sz="1800" dirty="0" smtClean="0"/>
                        <a:t>Disagree</a:t>
                      </a:r>
                      <a:endParaRPr lang="en-GB" sz="1800" dirty="0"/>
                    </a:p>
                  </a:txBody>
                  <a:tcPr/>
                </a:tc>
              </a:tr>
              <a:tr h="713879">
                <a:tc>
                  <a:txBody>
                    <a:bodyPr/>
                    <a:lstStyle/>
                    <a:p>
                      <a:endParaRPr lang="en-GB" sz="1800"/>
                    </a:p>
                  </a:txBody>
                  <a:tcPr/>
                </a:tc>
                <a:tc>
                  <a:txBody>
                    <a:bodyPr/>
                    <a:lstStyle/>
                    <a:p>
                      <a:endParaRPr lang="en-GB" sz="1800" dirty="0"/>
                    </a:p>
                  </a:txBody>
                  <a:tcPr/>
                </a:tc>
              </a:tr>
              <a:tr h="713879">
                <a:tc>
                  <a:txBody>
                    <a:bodyPr/>
                    <a:lstStyle/>
                    <a:p>
                      <a:endParaRPr lang="en-GB" sz="1800"/>
                    </a:p>
                  </a:txBody>
                  <a:tcPr/>
                </a:tc>
                <a:tc>
                  <a:txBody>
                    <a:bodyPr/>
                    <a:lstStyle/>
                    <a:p>
                      <a:endParaRPr lang="en-GB" sz="1800"/>
                    </a:p>
                  </a:txBody>
                  <a:tcPr/>
                </a:tc>
              </a:tr>
              <a:tr h="713879">
                <a:tc>
                  <a:txBody>
                    <a:bodyPr/>
                    <a:lstStyle/>
                    <a:p>
                      <a:endParaRPr lang="en-GB" sz="1800"/>
                    </a:p>
                  </a:txBody>
                  <a:tcPr/>
                </a:tc>
                <a:tc>
                  <a:txBody>
                    <a:bodyPr/>
                    <a:lstStyle/>
                    <a:p>
                      <a:endParaRPr lang="en-GB" sz="1800" dirty="0"/>
                    </a:p>
                  </a:txBody>
                  <a:tcPr/>
                </a:tc>
              </a:tr>
              <a:tr h="713879">
                <a:tc>
                  <a:txBody>
                    <a:bodyPr/>
                    <a:lstStyle/>
                    <a:p>
                      <a:endParaRPr lang="en-GB" sz="1800"/>
                    </a:p>
                  </a:txBody>
                  <a:tcPr/>
                </a:tc>
                <a:tc>
                  <a:txBody>
                    <a:bodyPr/>
                    <a:lstStyle/>
                    <a:p>
                      <a:endParaRPr lang="en-GB" sz="1800"/>
                    </a:p>
                  </a:txBody>
                  <a:tcPr/>
                </a:tc>
              </a:tr>
              <a:tr h="713879">
                <a:tc>
                  <a:txBody>
                    <a:bodyPr/>
                    <a:lstStyle/>
                    <a:p>
                      <a:endParaRPr lang="en-GB" sz="1800"/>
                    </a:p>
                  </a:txBody>
                  <a:tcPr/>
                </a:tc>
                <a:tc>
                  <a:txBody>
                    <a:bodyPr/>
                    <a:lstStyle/>
                    <a:p>
                      <a:endParaRPr lang="en-GB" sz="1800"/>
                    </a:p>
                  </a:txBody>
                  <a:tcPr/>
                </a:tc>
              </a:tr>
              <a:tr h="713879">
                <a:tc>
                  <a:txBody>
                    <a:bodyPr/>
                    <a:lstStyle/>
                    <a:p>
                      <a:endParaRPr lang="en-GB" sz="1800"/>
                    </a:p>
                  </a:txBody>
                  <a:tcPr/>
                </a:tc>
                <a:tc>
                  <a:txBody>
                    <a:bodyPr/>
                    <a:lstStyle/>
                    <a:p>
                      <a:endParaRPr lang="en-GB" sz="1800" dirty="0"/>
                    </a:p>
                  </a:txBody>
                  <a:tcPr/>
                </a:tc>
              </a:tr>
            </a:tbl>
          </a:graphicData>
        </a:graphic>
      </p:graphicFrame>
    </p:spTree>
    <p:extLst>
      <p:ext uri="{BB962C8B-B14F-4D97-AF65-F5344CB8AC3E}">
        <p14:creationId xmlns:p14="http://schemas.microsoft.com/office/powerpoint/2010/main" val="301715634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3357563" y="3000375"/>
            <a:ext cx="2214562" cy="369888"/>
          </a:xfrm>
          <a:prstGeom prst="rect">
            <a:avLst/>
          </a:prstGeom>
          <a:solidFill>
            <a:srgbClr val="FF0000"/>
          </a:solidFill>
          <a:ln>
            <a:solidFill>
              <a:schemeClr val="tx1"/>
            </a:solid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b="1" dirty="0">
                <a:solidFill>
                  <a:schemeClr val="bg1"/>
                </a:solidFill>
              </a:rPr>
              <a:t>Jesus’ Identity</a:t>
            </a:r>
          </a:p>
        </p:txBody>
      </p:sp>
      <p:sp>
        <p:nvSpPr>
          <p:cNvPr id="37891" name="TextBox 2"/>
          <p:cNvSpPr txBox="1">
            <a:spLocks noChangeArrowheads="1"/>
          </p:cNvSpPr>
          <p:nvPr/>
        </p:nvSpPr>
        <p:spPr bwMode="auto">
          <a:xfrm>
            <a:off x="5857874" y="1248568"/>
            <a:ext cx="1357313" cy="646113"/>
          </a:xfrm>
          <a:prstGeom prst="rect">
            <a:avLst/>
          </a:prstGeom>
          <a:solidFill>
            <a:srgbClr val="FFFF00"/>
          </a:solidFill>
          <a:ln>
            <a:solidFill>
              <a:schemeClr val="tx1"/>
            </a:solid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dirty="0"/>
              <a:t>Jesus’ Baptism</a:t>
            </a:r>
          </a:p>
        </p:txBody>
      </p:sp>
      <p:sp>
        <p:nvSpPr>
          <p:cNvPr id="37892" name="TextBox 3"/>
          <p:cNvSpPr txBox="1">
            <a:spLocks noChangeArrowheads="1"/>
          </p:cNvSpPr>
          <p:nvPr/>
        </p:nvSpPr>
        <p:spPr bwMode="auto">
          <a:xfrm>
            <a:off x="6286500" y="2786063"/>
            <a:ext cx="1857375" cy="923925"/>
          </a:xfrm>
          <a:prstGeom prst="rect">
            <a:avLst/>
          </a:prstGeom>
          <a:solidFill>
            <a:srgbClr val="FFC000"/>
          </a:solidFill>
          <a:ln>
            <a:solidFill>
              <a:schemeClr val="tx1"/>
            </a:solid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dirty="0"/>
              <a:t>Peter’s Declaration about Jesus</a:t>
            </a:r>
          </a:p>
        </p:txBody>
      </p:sp>
      <p:sp>
        <p:nvSpPr>
          <p:cNvPr id="37893" name="TextBox 4"/>
          <p:cNvSpPr txBox="1">
            <a:spLocks noChangeArrowheads="1"/>
          </p:cNvSpPr>
          <p:nvPr/>
        </p:nvSpPr>
        <p:spPr bwMode="auto">
          <a:xfrm>
            <a:off x="6536530" y="4645025"/>
            <a:ext cx="2071687" cy="646112"/>
          </a:xfrm>
          <a:prstGeom prst="rect">
            <a:avLst/>
          </a:prstGeom>
          <a:solidFill>
            <a:schemeClr val="accent5">
              <a:lumMod val="40000"/>
              <a:lumOff val="60000"/>
            </a:schemeClr>
          </a:solidFill>
          <a:ln>
            <a:solidFill>
              <a:schemeClr val="tx1"/>
            </a:solid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dirty="0"/>
              <a:t>The Transfiguration</a:t>
            </a:r>
          </a:p>
        </p:txBody>
      </p:sp>
      <p:sp>
        <p:nvSpPr>
          <p:cNvPr id="37894" name="TextBox 5"/>
          <p:cNvSpPr txBox="1">
            <a:spLocks noChangeArrowheads="1"/>
          </p:cNvSpPr>
          <p:nvPr/>
        </p:nvSpPr>
        <p:spPr bwMode="auto">
          <a:xfrm>
            <a:off x="3500438" y="4786313"/>
            <a:ext cx="2214562" cy="646112"/>
          </a:xfrm>
          <a:prstGeom prst="rect">
            <a:avLst/>
          </a:prstGeom>
          <a:solidFill>
            <a:srgbClr val="7030A0"/>
          </a:solidFill>
          <a:ln>
            <a:solidFill>
              <a:schemeClr val="tx1"/>
            </a:solid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dirty="0">
                <a:solidFill>
                  <a:schemeClr val="bg1"/>
                </a:solidFill>
              </a:rPr>
              <a:t>Jesus’ Entry into Jerusalem</a:t>
            </a:r>
          </a:p>
        </p:txBody>
      </p:sp>
      <p:sp>
        <p:nvSpPr>
          <p:cNvPr id="37895" name="TextBox 6"/>
          <p:cNvSpPr txBox="1">
            <a:spLocks noChangeArrowheads="1"/>
          </p:cNvSpPr>
          <p:nvPr/>
        </p:nvSpPr>
        <p:spPr bwMode="auto">
          <a:xfrm>
            <a:off x="991131" y="4144168"/>
            <a:ext cx="1857375" cy="646113"/>
          </a:xfrm>
          <a:prstGeom prst="rect">
            <a:avLst/>
          </a:prstGeom>
          <a:solidFill>
            <a:schemeClr val="accent2">
              <a:lumMod val="40000"/>
              <a:lumOff val="60000"/>
            </a:schemeClr>
          </a:solidFill>
          <a:ln>
            <a:solidFill>
              <a:schemeClr val="tx1"/>
            </a:solid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dirty="0"/>
              <a:t>The Calming of the Storm</a:t>
            </a:r>
          </a:p>
        </p:txBody>
      </p:sp>
      <p:sp>
        <p:nvSpPr>
          <p:cNvPr id="37896" name="TextBox 7"/>
          <p:cNvSpPr txBox="1">
            <a:spLocks noChangeArrowheads="1"/>
          </p:cNvSpPr>
          <p:nvPr/>
        </p:nvSpPr>
        <p:spPr bwMode="auto">
          <a:xfrm>
            <a:off x="571499" y="2230439"/>
            <a:ext cx="2286000" cy="646112"/>
          </a:xfrm>
          <a:prstGeom prst="rect">
            <a:avLst/>
          </a:prstGeom>
          <a:solidFill>
            <a:schemeClr val="tx2">
              <a:lumMod val="40000"/>
              <a:lumOff val="60000"/>
            </a:schemeClr>
          </a:solidFill>
          <a:ln>
            <a:solidFill>
              <a:schemeClr val="tx1"/>
            </a:solid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dirty="0"/>
              <a:t>The Request of James and John</a:t>
            </a:r>
          </a:p>
        </p:txBody>
      </p:sp>
      <p:sp>
        <p:nvSpPr>
          <p:cNvPr id="37897" name="TextBox 8"/>
          <p:cNvSpPr txBox="1">
            <a:spLocks noChangeArrowheads="1"/>
          </p:cNvSpPr>
          <p:nvPr/>
        </p:nvSpPr>
        <p:spPr bwMode="auto">
          <a:xfrm>
            <a:off x="3071813" y="836712"/>
            <a:ext cx="1714500" cy="646112"/>
          </a:xfrm>
          <a:prstGeom prst="rect">
            <a:avLst/>
          </a:prstGeom>
          <a:solidFill>
            <a:srgbClr val="92D050"/>
          </a:solidFill>
          <a:ln>
            <a:solidFill>
              <a:schemeClr val="tx1"/>
            </a:solid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dirty="0"/>
              <a:t>Blind </a:t>
            </a:r>
            <a:r>
              <a:rPr lang="en-GB" dirty="0" err="1"/>
              <a:t>Bartimaeus</a:t>
            </a:r>
            <a:endParaRPr lang="en-GB" dirty="0"/>
          </a:p>
        </p:txBody>
      </p:sp>
      <p:cxnSp>
        <p:nvCxnSpPr>
          <p:cNvPr id="11" name="Straight Arrow Connector 10"/>
          <p:cNvCxnSpPr/>
          <p:nvPr/>
        </p:nvCxnSpPr>
        <p:spPr>
          <a:xfrm rot="16200000" flipV="1">
            <a:off x="3421857" y="2250282"/>
            <a:ext cx="1214438" cy="2857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714875" y="2124870"/>
            <a:ext cx="1000125" cy="8572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7890" idx="3"/>
          </p:cNvCxnSpPr>
          <p:nvPr/>
        </p:nvCxnSpPr>
        <p:spPr>
          <a:xfrm flipV="1">
            <a:off x="5572125" y="3143250"/>
            <a:ext cx="714375" cy="420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214937" y="3429000"/>
            <a:ext cx="1263089" cy="10382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7890" idx="2"/>
          </p:cNvCxnSpPr>
          <p:nvPr/>
        </p:nvCxnSpPr>
        <p:spPr>
          <a:xfrm flipH="1">
            <a:off x="4427539" y="3370263"/>
            <a:ext cx="37305" cy="127476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2857500" y="3429000"/>
            <a:ext cx="785813" cy="5715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2857500" y="2609850"/>
            <a:ext cx="642938" cy="3905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17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891"/>
                                        </p:tgtEl>
                                        <p:attrNameLst>
                                          <p:attrName>style.visibility</p:attrName>
                                        </p:attrNameLst>
                                      </p:cBhvr>
                                      <p:to>
                                        <p:strVal val="visible"/>
                                      </p:to>
                                    </p:set>
                                    <p:animEffect transition="in" filter="fade">
                                      <p:cBhvr>
                                        <p:cTn id="10" dur="500"/>
                                        <p:tgtEl>
                                          <p:spTgt spid="378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892"/>
                                        </p:tgtEl>
                                        <p:attrNameLst>
                                          <p:attrName>style.visibility</p:attrName>
                                        </p:attrNameLst>
                                      </p:cBhvr>
                                      <p:to>
                                        <p:strVal val="visible"/>
                                      </p:to>
                                    </p:set>
                                    <p:animEffect transition="in" filter="fade">
                                      <p:cBhvr>
                                        <p:cTn id="18" dur="500"/>
                                        <p:tgtEl>
                                          <p:spTgt spid="3789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893"/>
                                        </p:tgtEl>
                                        <p:attrNameLst>
                                          <p:attrName>style.visibility</p:attrName>
                                        </p:attrNameLst>
                                      </p:cBhvr>
                                      <p:to>
                                        <p:strVal val="visible"/>
                                      </p:to>
                                    </p:set>
                                    <p:animEffect transition="in" filter="fade">
                                      <p:cBhvr>
                                        <p:cTn id="26" dur="500"/>
                                        <p:tgtEl>
                                          <p:spTgt spid="3789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894"/>
                                        </p:tgtEl>
                                        <p:attrNameLst>
                                          <p:attrName>style.visibility</p:attrName>
                                        </p:attrNameLst>
                                      </p:cBhvr>
                                      <p:to>
                                        <p:strVal val="visible"/>
                                      </p:to>
                                    </p:set>
                                    <p:animEffect transition="in" filter="fade">
                                      <p:cBhvr>
                                        <p:cTn id="34" dur="500"/>
                                        <p:tgtEl>
                                          <p:spTgt spid="378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895"/>
                                        </p:tgtEl>
                                        <p:attrNameLst>
                                          <p:attrName>style.visibility</p:attrName>
                                        </p:attrNameLst>
                                      </p:cBhvr>
                                      <p:to>
                                        <p:strVal val="visible"/>
                                      </p:to>
                                    </p:set>
                                    <p:animEffect transition="in" filter="fade">
                                      <p:cBhvr>
                                        <p:cTn id="42" dur="500"/>
                                        <p:tgtEl>
                                          <p:spTgt spid="3789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7896"/>
                                        </p:tgtEl>
                                        <p:attrNameLst>
                                          <p:attrName>style.visibility</p:attrName>
                                        </p:attrNameLst>
                                      </p:cBhvr>
                                      <p:to>
                                        <p:strVal val="visible"/>
                                      </p:to>
                                    </p:set>
                                    <p:animEffect transition="in" filter="fade">
                                      <p:cBhvr>
                                        <p:cTn id="50" dur="500"/>
                                        <p:tgtEl>
                                          <p:spTgt spid="3789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897"/>
                                        </p:tgtEl>
                                        <p:attrNameLst>
                                          <p:attrName>style.visibility</p:attrName>
                                        </p:attrNameLst>
                                      </p:cBhvr>
                                      <p:to>
                                        <p:strVal val="visible"/>
                                      </p:to>
                                    </p:set>
                                    <p:animEffect transition="in" filter="fade">
                                      <p:cBhvr>
                                        <p:cTn id="58"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37892" grpId="0" animBg="1"/>
      <p:bldP spid="37893" grpId="0" animBg="1"/>
      <p:bldP spid="37894" grpId="0" animBg="1"/>
      <p:bldP spid="37895" grpId="0" animBg="1"/>
      <p:bldP spid="37896" grpId="0" animBg="1"/>
      <p:bldP spid="3789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altLang="en-US" sz="4000"/>
              <a:t>So John appeared in the desert….</a:t>
            </a:r>
          </a:p>
        </p:txBody>
      </p:sp>
      <p:sp>
        <p:nvSpPr>
          <p:cNvPr id="9219" name="Rectangle 3"/>
          <p:cNvSpPr>
            <a:spLocks noGrp="1" noChangeArrowheads="1"/>
          </p:cNvSpPr>
          <p:nvPr>
            <p:ph type="body" idx="1"/>
          </p:nvPr>
        </p:nvSpPr>
        <p:spPr>
          <a:xfrm>
            <a:off x="457200" y="1268413"/>
            <a:ext cx="8229600" cy="5589587"/>
          </a:xfrm>
        </p:spPr>
        <p:txBody>
          <a:bodyPr/>
          <a:lstStyle/>
          <a:p>
            <a:pPr>
              <a:lnSpc>
                <a:spcPct val="90000"/>
              </a:lnSpc>
            </a:pPr>
            <a:endParaRPr lang="en-GB" altLang="en-US"/>
          </a:p>
          <a:p>
            <a:pPr>
              <a:lnSpc>
                <a:spcPct val="90000"/>
              </a:lnSpc>
            </a:pPr>
            <a:endParaRPr lang="en-GB" altLang="en-US"/>
          </a:p>
          <a:p>
            <a:pPr>
              <a:lnSpc>
                <a:spcPct val="90000"/>
              </a:lnSpc>
            </a:pPr>
            <a:endParaRPr lang="en-GB" altLang="en-US"/>
          </a:p>
          <a:p>
            <a:pPr>
              <a:lnSpc>
                <a:spcPct val="90000"/>
              </a:lnSpc>
            </a:pPr>
            <a:endParaRPr lang="en-GB" altLang="en-US"/>
          </a:p>
          <a:p>
            <a:pPr>
              <a:lnSpc>
                <a:spcPct val="90000"/>
              </a:lnSpc>
            </a:pPr>
            <a:endParaRPr lang="en-GB" altLang="en-US"/>
          </a:p>
          <a:p>
            <a:pPr>
              <a:lnSpc>
                <a:spcPct val="90000"/>
              </a:lnSpc>
            </a:pPr>
            <a:endParaRPr lang="en-GB" altLang="en-US"/>
          </a:p>
          <a:p>
            <a:pPr>
              <a:lnSpc>
                <a:spcPct val="90000"/>
              </a:lnSpc>
            </a:pPr>
            <a:endParaRPr lang="en-GB" altLang="en-US"/>
          </a:p>
          <a:p>
            <a:pPr>
              <a:lnSpc>
                <a:spcPct val="90000"/>
              </a:lnSpc>
            </a:pPr>
            <a:endParaRPr lang="en-GB" altLang="en-US"/>
          </a:p>
          <a:p>
            <a:pPr>
              <a:lnSpc>
                <a:spcPct val="90000"/>
              </a:lnSpc>
            </a:pPr>
            <a:endParaRPr lang="en-GB" altLang="en-US"/>
          </a:p>
          <a:p>
            <a:pPr algn="ctr">
              <a:lnSpc>
                <a:spcPct val="90000"/>
              </a:lnSpc>
              <a:buFontTx/>
              <a:buNone/>
            </a:pPr>
            <a:r>
              <a:rPr lang="en-GB" altLang="en-US"/>
              <a:t>…baptising and preaching</a:t>
            </a:r>
          </a:p>
        </p:txBody>
      </p:sp>
      <p:pic>
        <p:nvPicPr>
          <p:cNvPr id="9223" name="Picture 7" descr="JBAPTISTBAPTIZ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484313"/>
            <a:ext cx="5759450" cy="424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6652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solidFill>
            <a:schemeClr val="accent2">
              <a:lumMod val="40000"/>
              <a:lumOff val="60000"/>
            </a:schemeClr>
          </a:solidFill>
          <a:ln>
            <a:solidFill>
              <a:schemeClr val="tx1"/>
            </a:solidFill>
          </a:ln>
        </p:spPr>
        <p:txBody>
          <a:bodyPr>
            <a:normAutofit fontScale="90000"/>
          </a:bodyPr>
          <a:lstStyle/>
          <a:p>
            <a:r>
              <a:rPr lang="en-GB" dirty="0" smtClean="0"/>
              <a:t>Positives and Negatives of each title – which is best?</a:t>
            </a:r>
          </a:p>
        </p:txBody>
      </p:sp>
      <p:sp>
        <p:nvSpPr>
          <p:cNvPr id="38915" name="Content Placeholder 2"/>
          <p:cNvSpPr>
            <a:spLocks noGrp="1"/>
          </p:cNvSpPr>
          <p:nvPr>
            <p:ph idx="1"/>
          </p:nvPr>
        </p:nvSpPr>
        <p:spPr>
          <a:xfrm>
            <a:off x="467544" y="1916832"/>
            <a:ext cx="8229600" cy="4525963"/>
          </a:xfrm>
          <a:solidFill>
            <a:schemeClr val="accent1">
              <a:lumMod val="20000"/>
              <a:lumOff val="80000"/>
            </a:schemeClr>
          </a:solidFill>
          <a:ln>
            <a:solidFill>
              <a:schemeClr val="tx1"/>
            </a:solidFill>
          </a:ln>
        </p:spPr>
        <p:txBody>
          <a:bodyPr>
            <a:normAutofit fontScale="92500" lnSpcReduction="20000"/>
          </a:bodyPr>
          <a:lstStyle/>
          <a:p>
            <a:r>
              <a:rPr lang="en-GB" dirty="0" smtClean="0"/>
              <a:t>Son of God</a:t>
            </a:r>
          </a:p>
          <a:p>
            <a:endParaRPr lang="en-GB" dirty="0" smtClean="0"/>
          </a:p>
          <a:p>
            <a:r>
              <a:rPr lang="en-GB" dirty="0" smtClean="0"/>
              <a:t>Christ/Messiah</a:t>
            </a:r>
          </a:p>
          <a:p>
            <a:endParaRPr lang="en-GB" dirty="0" smtClean="0"/>
          </a:p>
          <a:p>
            <a:r>
              <a:rPr lang="en-GB" dirty="0" smtClean="0"/>
              <a:t>Son of David</a:t>
            </a:r>
          </a:p>
          <a:p>
            <a:endParaRPr lang="en-GB" dirty="0" smtClean="0"/>
          </a:p>
          <a:p>
            <a:r>
              <a:rPr lang="en-GB" dirty="0" smtClean="0"/>
              <a:t>Son of Man</a:t>
            </a:r>
          </a:p>
          <a:p>
            <a:endParaRPr lang="en-GB" dirty="0" smtClean="0"/>
          </a:p>
          <a:p>
            <a:r>
              <a:rPr lang="en-GB" dirty="0" smtClean="0"/>
              <a:t>Saviour</a:t>
            </a:r>
          </a:p>
        </p:txBody>
      </p:sp>
    </p:spTree>
    <p:extLst>
      <p:ext uri="{BB962C8B-B14F-4D97-AF65-F5344CB8AC3E}">
        <p14:creationId xmlns:p14="http://schemas.microsoft.com/office/powerpoint/2010/main" val="50283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0" y="404813"/>
            <a:ext cx="8229600" cy="5721350"/>
          </a:xfrm>
        </p:spPr>
        <p:txBody>
          <a:bodyPr/>
          <a:lstStyle/>
          <a:p>
            <a:pPr algn="ctr">
              <a:buFontTx/>
              <a:buNone/>
            </a:pPr>
            <a:r>
              <a:rPr lang="en-GB" altLang="en-US"/>
              <a:t>	</a:t>
            </a:r>
            <a:r>
              <a:rPr lang="en-GB" altLang="en-US" b="1">
                <a:latin typeface="Comic Sans MS" pitchFamily="66" charset="0"/>
              </a:rPr>
              <a:t>Jesus </a:t>
            </a:r>
            <a:r>
              <a:rPr lang="en-GB" altLang="en-US">
                <a:latin typeface="Comic Sans MS" pitchFamily="66" charset="0"/>
              </a:rPr>
              <a:t>was baptised by </a:t>
            </a:r>
            <a:r>
              <a:rPr lang="en-GB" altLang="en-US" b="1">
                <a:latin typeface="Comic Sans MS" pitchFamily="66" charset="0"/>
              </a:rPr>
              <a:t>John</a:t>
            </a:r>
            <a:r>
              <a:rPr lang="en-GB" altLang="en-US">
                <a:latin typeface="Comic Sans MS" pitchFamily="66" charset="0"/>
              </a:rPr>
              <a:t> in the </a:t>
            </a:r>
            <a:r>
              <a:rPr lang="en-GB" altLang="en-US" b="1">
                <a:latin typeface="Comic Sans MS" pitchFamily="66" charset="0"/>
              </a:rPr>
              <a:t>River Jordan</a:t>
            </a:r>
          </a:p>
          <a:p>
            <a:pPr algn="ctr">
              <a:buFontTx/>
              <a:buNone/>
            </a:pPr>
            <a:endParaRPr lang="en-GB" altLang="en-US" b="1">
              <a:latin typeface="Comic Sans MS" pitchFamily="66" charset="0"/>
            </a:endParaRPr>
          </a:p>
          <a:p>
            <a:pPr algn="ctr">
              <a:buFontTx/>
              <a:buNone/>
            </a:pPr>
            <a:endParaRPr lang="en-GB" altLang="en-US">
              <a:latin typeface="Comic Sans MS" pitchFamily="66" charset="0"/>
            </a:endParaRPr>
          </a:p>
        </p:txBody>
      </p:sp>
      <p:pic>
        <p:nvPicPr>
          <p:cNvPr id="3077" name="Picture 5" descr="river_jordan_m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213"/>
            <a:ext cx="6096000" cy="416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931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457200" y="333375"/>
            <a:ext cx="8229600" cy="5792788"/>
          </a:xfrm>
        </p:spPr>
        <p:txBody>
          <a:bodyPr/>
          <a:lstStyle/>
          <a:p>
            <a:pPr algn="ctr">
              <a:buFontTx/>
              <a:buNone/>
            </a:pPr>
            <a:r>
              <a:rPr lang="en-GB" altLang="en-US"/>
              <a:t>	</a:t>
            </a:r>
            <a:r>
              <a:rPr lang="en-GB" altLang="en-US">
                <a:latin typeface="Comic Sans MS" pitchFamily="66" charset="0"/>
              </a:rPr>
              <a:t>As Jesus was coming up from the water he saw the </a:t>
            </a:r>
            <a:r>
              <a:rPr lang="en-GB" altLang="en-US" b="1">
                <a:latin typeface="Comic Sans MS" pitchFamily="66" charset="0"/>
              </a:rPr>
              <a:t>heaven being torn open</a:t>
            </a:r>
            <a:r>
              <a:rPr lang="en-GB" altLang="en-US">
                <a:latin typeface="Comic Sans MS" pitchFamily="66" charset="0"/>
              </a:rPr>
              <a:t> and the </a:t>
            </a:r>
            <a:r>
              <a:rPr lang="en-GB" altLang="en-US" b="1">
                <a:latin typeface="Comic Sans MS" pitchFamily="66" charset="0"/>
              </a:rPr>
              <a:t>Spirit</a:t>
            </a:r>
            <a:r>
              <a:rPr lang="en-GB" altLang="en-US">
                <a:latin typeface="Comic Sans MS" pitchFamily="66" charset="0"/>
              </a:rPr>
              <a:t> descending on him like a </a:t>
            </a:r>
            <a:r>
              <a:rPr lang="en-GB" altLang="en-US" b="1">
                <a:latin typeface="Comic Sans MS" pitchFamily="66" charset="0"/>
              </a:rPr>
              <a:t>dove</a:t>
            </a:r>
            <a:r>
              <a:rPr lang="en-GB" altLang="en-US" b="1"/>
              <a:t>.</a:t>
            </a:r>
          </a:p>
          <a:p>
            <a:pPr algn="ctr">
              <a:buFontTx/>
              <a:buNone/>
            </a:pPr>
            <a:endParaRPr lang="en-GB" altLang="en-US"/>
          </a:p>
          <a:p>
            <a:pPr algn="ctr">
              <a:buFontTx/>
              <a:buNone/>
            </a:pPr>
            <a:endParaRPr lang="en-GB" altLang="en-US"/>
          </a:p>
        </p:txBody>
      </p:sp>
      <p:pic>
        <p:nvPicPr>
          <p:cNvPr id="4101" name="Picture 5" descr="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276475"/>
            <a:ext cx="5238750" cy="367665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ove%20in%20fl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2708275"/>
            <a:ext cx="3624263" cy="2900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9183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57200" y="333375"/>
            <a:ext cx="8229600" cy="5792788"/>
          </a:xfrm>
        </p:spPr>
        <p:txBody>
          <a:bodyPr/>
          <a:lstStyle/>
          <a:p>
            <a:pPr algn="ctr">
              <a:buFontTx/>
              <a:buNone/>
            </a:pPr>
            <a:r>
              <a:rPr lang="en-GB" altLang="en-US"/>
              <a:t>	</a:t>
            </a:r>
            <a:r>
              <a:rPr lang="en-GB" altLang="en-US">
                <a:latin typeface="Comic Sans MS" pitchFamily="66" charset="0"/>
              </a:rPr>
              <a:t>And a </a:t>
            </a:r>
            <a:r>
              <a:rPr lang="en-GB" altLang="en-US" b="1">
                <a:latin typeface="Comic Sans MS" pitchFamily="66" charset="0"/>
              </a:rPr>
              <a:t>voice</a:t>
            </a:r>
            <a:r>
              <a:rPr lang="en-GB" altLang="en-US">
                <a:latin typeface="Comic Sans MS" pitchFamily="66" charset="0"/>
              </a:rPr>
              <a:t> came from heaven: </a:t>
            </a:r>
            <a:r>
              <a:rPr lang="en-GB" altLang="en-US" b="1">
                <a:latin typeface="Comic Sans MS" pitchFamily="66" charset="0"/>
              </a:rPr>
              <a:t>‘You are my Son, I am pleased with you.’</a:t>
            </a:r>
          </a:p>
          <a:p>
            <a:pPr algn="ctr">
              <a:buFontTx/>
              <a:buNone/>
            </a:pPr>
            <a:endParaRPr lang="en-GB" altLang="en-US" b="1">
              <a:latin typeface="Comic Sans MS" pitchFamily="66" charset="0"/>
            </a:endParaRPr>
          </a:p>
          <a:p>
            <a:pPr algn="ctr">
              <a:buFontTx/>
              <a:buNone/>
            </a:pPr>
            <a:endParaRPr lang="en-GB" altLang="en-US">
              <a:latin typeface="Comic Sans MS" pitchFamily="66" charset="0"/>
            </a:endParaRPr>
          </a:p>
        </p:txBody>
      </p:sp>
      <p:pic>
        <p:nvPicPr>
          <p:cNvPr id="5124" name="Picture 4" descr="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276475"/>
            <a:ext cx="5238750" cy="36766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eating_hear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852738"/>
            <a:ext cx="3314700" cy="3028950"/>
          </a:xfrm>
          <a:prstGeom prst="rect">
            <a:avLst/>
          </a:prstGeom>
          <a:noFill/>
          <a:extLst>
            <a:ext uri="{909E8E84-426E-40DD-AFC4-6F175D3DCCD1}">
              <a14:hiddenFill xmlns:a14="http://schemas.microsoft.com/office/drawing/2010/main">
                <a:solidFill>
                  <a:srgbClr val="FFFFFF"/>
                </a:solidFill>
              </a14:hiddenFill>
            </a:ext>
          </a:extLst>
        </p:spPr>
      </p:pic>
      <p:sp>
        <p:nvSpPr>
          <p:cNvPr id="5127" name="AutoShape 7"/>
          <p:cNvSpPr>
            <a:spLocks noChangeArrowheads="1"/>
          </p:cNvSpPr>
          <p:nvPr/>
        </p:nvSpPr>
        <p:spPr bwMode="auto">
          <a:xfrm>
            <a:off x="5219700" y="2276475"/>
            <a:ext cx="3924300" cy="3673475"/>
          </a:xfrm>
          <a:prstGeom prst="wedgeEllipseCallout">
            <a:avLst>
              <a:gd name="adj1" fmla="val -48625"/>
              <a:gd name="adj2" fmla="val 5790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Tree>
    <p:extLst>
      <p:ext uri="{BB962C8B-B14F-4D97-AF65-F5344CB8AC3E}">
        <p14:creationId xmlns:p14="http://schemas.microsoft.com/office/powerpoint/2010/main" val="6402506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435975" cy="1785937"/>
          </a:xfrm>
        </p:spPr>
        <p:txBody>
          <a:bodyPr>
            <a:normAutofit fontScale="90000"/>
          </a:bodyPr>
          <a:lstStyle/>
          <a:p>
            <a:r>
              <a:rPr lang="en-GB" altLang="en-US" sz="4000">
                <a:latin typeface="Comic Sans MS" pitchFamily="66" charset="0"/>
              </a:rPr>
              <a:t>At once the Spirit made him go into the desert, where he stayed for forty days, being tempted by Satan.</a:t>
            </a:r>
          </a:p>
        </p:txBody>
      </p:sp>
      <p:pic>
        <p:nvPicPr>
          <p:cNvPr id="10245" name="Picture 5" descr="Simon_Dewey_To_Be_With_Go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284413"/>
            <a:ext cx="6408737" cy="457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2785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r>
              <a:rPr lang="en-GB" altLang="en-US" sz="4000"/>
              <a:t>Wild animals were there also, but angels came and helped him.</a:t>
            </a:r>
          </a:p>
        </p:txBody>
      </p:sp>
      <p:pic>
        <p:nvPicPr>
          <p:cNvPr id="12293" name="Picture 5" descr="ANd9GcQwpvctf5iiRJ1RSbhnBi4Xb0C6OYK1YU3UJ1-iGNNRYeqNmeV_DCgHl3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708275"/>
            <a:ext cx="2736850" cy="2062163"/>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angels_attending_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2565400"/>
            <a:ext cx="47625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507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a:ln>
            <a:solidFill>
              <a:schemeClr val="tx1"/>
            </a:solidFill>
          </a:ln>
        </p:spPr>
        <p:txBody>
          <a:bodyPr>
            <a:normAutofit fontScale="90000"/>
          </a:bodyPr>
          <a:lstStyle/>
          <a:p>
            <a:r>
              <a:rPr lang="en-GB" dirty="0">
                <a:hlinkClick r:id="rId2"/>
              </a:rPr>
              <a:t>https://</a:t>
            </a:r>
            <a:r>
              <a:rPr lang="en-GB" dirty="0" smtClean="0">
                <a:hlinkClick r:id="rId2"/>
              </a:rPr>
              <a:t>www.youtube.com/watch?v=cam5_bvAaEM</a:t>
            </a:r>
            <a:r>
              <a:rPr lang="en-GB" dirty="0" smtClean="0"/>
              <a:t> </a:t>
            </a:r>
            <a:endParaRPr lang="en-GB" dirty="0"/>
          </a:p>
        </p:txBody>
      </p:sp>
      <p:sp>
        <p:nvSpPr>
          <p:cNvPr id="3" name="Content Placeholder 2"/>
          <p:cNvSpPr>
            <a:spLocks noGrp="1"/>
          </p:cNvSpPr>
          <p:nvPr>
            <p:ph idx="1"/>
          </p:nvPr>
        </p:nvSpPr>
        <p:spPr>
          <a:xfrm>
            <a:off x="467544" y="1700808"/>
            <a:ext cx="8229600" cy="1944216"/>
          </a:xfrm>
          <a:solidFill>
            <a:schemeClr val="accent1">
              <a:lumMod val="20000"/>
              <a:lumOff val="80000"/>
            </a:schemeClr>
          </a:solidFill>
          <a:ln>
            <a:solidFill>
              <a:schemeClr val="tx1"/>
            </a:solidFill>
          </a:ln>
        </p:spPr>
        <p:txBody>
          <a:bodyPr/>
          <a:lstStyle/>
          <a:p>
            <a:r>
              <a:rPr lang="en-GB" dirty="0" smtClean="0"/>
              <a:t>Create your own story board detailing the story of Jesus’ Baptism. Discuss with your partner which key points you need to include.</a:t>
            </a:r>
          </a:p>
        </p:txBody>
      </p:sp>
      <p:pic>
        <p:nvPicPr>
          <p:cNvPr id="1028" name="Picture 4" descr="http://www.saint-mary.net/mm/CLIPARTS/II/images/Jesus%E2%80%99%20Baptism_TI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845323"/>
            <a:ext cx="4486300" cy="278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717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978775" cy="1143000"/>
          </a:xfrm>
        </p:spPr>
        <p:txBody>
          <a:bodyPr>
            <a:normAutofit/>
          </a:bodyPr>
          <a:lstStyle/>
          <a:p>
            <a:pPr eaLnBrk="1" fontAlgn="auto" hangingPunct="1">
              <a:spcAft>
                <a:spcPts val="0"/>
              </a:spcAft>
              <a:defRPr/>
            </a:pPr>
            <a:r>
              <a:rPr lang="en-GB" b="1" dirty="0" smtClean="0">
                <a:latin typeface="+mn-lt"/>
              </a:rPr>
              <a:t>In this unit you will cover…</a:t>
            </a:r>
            <a:endParaRPr lang="en-GB" b="1" dirty="0">
              <a:latin typeface="+mn-lt"/>
            </a:endParaRPr>
          </a:p>
        </p:txBody>
      </p:sp>
      <p:sp>
        <p:nvSpPr>
          <p:cNvPr id="3" name="Content Placeholder 2"/>
          <p:cNvSpPr>
            <a:spLocks noGrp="1"/>
          </p:cNvSpPr>
          <p:nvPr>
            <p:ph sz="quarter" idx="1"/>
          </p:nvPr>
        </p:nvSpPr>
        <p:spPr>
          <a:xfrm>
            <a:off x="914400" y="1447800"/>
            <a:ext cx="7772400" cy="5149850"/>
          </a:xfrm>
        </p:spPr>
        <p:txBody>
          <a:bodyPr>
            <a:normAutofit/>
          </a:bodyPr>
          <a:lstStyle/>
          <a:p>
            <a:pPr marL="274320" indent="-274320" eaLnBrk="1" fontAlgn="auto" hangingPunct="1">
              <a:spcBef>
                <a:spcPts val="580"/>
              </a:spcBef>
              <a:spcAft>
                <a:spcPts val="0"/>
              </a:spcAft>
              <a:buFont typeface="Wingdings 2"/>
              <a:buChar char=""/>
              <a:defRPr/>
            </a:pPr>
            <a:r>
              <a:rPr lang="en-GB" dirty="0" smtClean="0"/>
              <a:t>The titles of Jesus (Son of God, Christ, Messiah, Son of Man, Son of David and Saviour).</a:t>
            </a:r>
          </a:p>
          <a:p>
            <a:pPr marL="274320" indent="-274320" eaLnBrk="1" fontAlgn="auto" hangingPunct="1">
              <a:spcBef>
                <a:spcPts val="580"/>
              </a:spcBef>
              <a:spcAft>
                <a:spcPts val="0"/>
              </a:spcAft>
              <a:buFont typeface="Wingdings 2"/>
              <a:buNone/>
              <a:defRPr/>
            </a:pPr>
            <a:endParaRPr lang="en-GB" sz="1000" dirty="0" smtClean="0"/>
          </a:p>
          <a:p>
            <a:pPr marL="274320" indent="-274320" eaLnBrk="1" fontAlgn="auto" hangingPunct="1">
              <a:spcBef>
                <a:spcPts val="580"/>
              </a:spcBef>
              <a:spcAft>
                <a:spcPts val="0"/>
              </a:spcAft>
              <a:buFont typeface="Wingdings 2"/>
              <a:buNone/>
              <a:defRPr/>
            </a:pPr>
            <a:r>
              <a:rPr lang="en-GB" b="1" dirty="0" smtClean="0"/>
              <a:t>STORIES</a:t>
            </a:r>
          </a:p>
          <a:p>
            <a:pPr marL="274320" indent="-274320" eaLnBrk="1" fontAlgn="auto" hangingPunct="1">
              <a:spcBef>
                <a:spcPts val="580"/>
              </a:spcBef>
              <a:spcAft>
                <a:spcPts val="0"/>
              </a:spcAft>
              <a:buFont typeface="Wingdings 2"/>
              <a:buNone/>
              <a:defRPr/>
            </a:pPr>
            <a:endParaRPr lang="en-GB" sz="1000" b="1" dirty="0" smtClean="0"/>
          </a:p>
          <a:p>
            <a:pPr marL="514350" indent="-514350" eaLnBrk="1" fontAlgn="auto" hangingPunct="1">
              <a:spcBef>
                <a:spcPts val="580"/>
              </a:spcBef>
              <a:spcAft>
                <a:spcPts val="0"/>
              </a:spcAft>
              <a:buFont typeface="+mj-lt"/>
              <a:buAutoNum type="arabicPeriod"/>
              <a:defRPr/>
            </a:pPr>
            <a:r>
              <a:rPr lang="en-GB" dirty="0" smtClean="0"/>
              <a:t>The Ministry of John the Baptist.</a:t>
            </a:r>
          </a:p>
          <a:p>
            <a:pPr marL="514350" indent="-514350" eaLnBrk="1" fontAlgn="auto" hangingPunct="1">
              <a:spcBef>
                <a:spcPts val="580"/>
              </a:spcBef>
              <a:spcAft>
                <a:spcPts val="0"/>
              </a:spcAft>
              <a:buFont typeface="+mj-lt"/>
              <a:buAutoNum type="arabicPeriod"/>
              <a:defRPr/>
            </a:pPr>
            <a:r>
              <a:rPr lang="en-GB" dirty="0" smtClean="0"/>
              <a:t>Peter’s declaration about Jesus.</a:t>
            </a:r>
          </a:p>
          <a:p>
            <a:pPr marL="514350" indent="-514350" eaLnBrk="1" fontAlgn="auto" hangingPunct="1">
              <a:spcBef>
                <a:spcPts val="580"/>
              </a:spcBef>
              <a:spcAft>
                <a:spcPts val="0"/>
              </a:spcAft>
              <a:buFont typeface="+mj-lt"/>
              <a:buAutoNum type="arabicPeriod"/>
              <a:defRPr/>
            </a:pPr>
            <a:r>
              <a:rPr lang="en-GB" dirty="0" smtClean="0"/>
              <a:t>The Transfiguration.</a:t>
            </a:r>
          </a:p>
          <a:p>
            <a:pPr marL="514350" indent="-514350" eaLnBrk="1" fontAlgn="auto" hangingPunct="1">
              <a:spcBef>
                <a:spcPts val="580"/>
              </a:spcBef>
              <a:spcAft>
                <a:spcPts val="0"/>
              </a:spcAft>
              <a:buFont typeface="+mj-lt"/>
              <a:buAutoNum type="arabicPeriod"/>
              <a:defRPr/>
            </a:pPr>
            <a:r>
              <a:rPr lang="en-GB" dirty="0" smtClean="0"/>
              <a:t>Jesus’ entry into Jerusalem.</a:t>
            </a:r>
          </a:p>
          <a:p>
            <a:pPr marL="514350" indent="-514350" eaLnBrk="1" fontAlgn="auto" hangingPunct="1">
              <a:spcBef>
                <a:spcPts val="580"/>
              </a:spcBef>
              <a:spcAft>
                <a:spcPts val="0"/>
              </a:spcAft>
              <a:buFont typeface="+mj-lt"/>
              <a:buAutoNum type="arabicPeriod"/>
              <a:defRPr/>
            </a:pPr>
            <a:r>
              <a:rPr lang="en-GB" dirty="0" smtClean="0"/>
              <a:t>The calming of the storm.</a:t>
            </a:r>
          </a:p>
          <a:p>
            <a:pPr marL="514350" indent="-514350" eaLnBrk="1" fontAlgn="auto" hangingPunct="1">
              <a:spcBef>
                <a:spcPts val="580"/>
              </a:spcBef>
              <a:spcAft>
                <a:spcPts val="0"/>
              </a:spcAft>
              <a:buFont typeface="+mj-lt"/>
              <a:buAutoNum type="arabicPeriod"/>
              <a:defRPr/>
            </a:pPr>
            <a:r>
              <a:rPr lang="en-GB" dirty="0" smtClean="0"/>
              <a:t>The request of James and John.</a:t>
            </a:r>
          </a:p>
          <a:p>
            <a:pPr marL="514350" indent="-514350" eaLnBrk="1" fontAlgn="auto" hangingPunct="1">
              <a:spcBef>
                <a:spcPts val="580"/>
              </a:spcBef>
              <a:spcAft>
                <a:spcPts val="0"/>
              </a:spcAft>
              <a:buFont typeface="+mj-lt"/>
              <a:buAutoNum type="arabicPeriod"/>
              <a:defRPr/>
            </a:pPr>
            <a:r>
              <a:rPr lang="en-GB" dirty="0" smtClean="0"/>
              <a:t>Blind </a:t>
            </a:r>
            <a:r>
              <a:rPr lang="en-GB" dirty="0" err="1" smtClean="0"/>
              <a:t>Bartimaeus</a:t>
            </a:r>
            <a:r>
              <a:rPr lang="en-GB" dirty="0" smtClean="0"/>
              <a:t>.</a:t>
            </a:r>
            <a:endParaRPr lang="en-GB" dirty="0"/>
          </a:p>
        </p:txBody>
      </p:sp>
    </p:spTree>
    <p:extLst>
      <p:ext uri="{BB962C8B-B14F-4D97-AF65-F5344CB8AC3E}">
        <p14:creationId xmlns:p14="http://schemas.microsoft.com/office/powerpoint/2010/main" val="1362040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1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10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10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10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1000"/>
                                        <p:tgtEl>
                                          <p:spTgt spid="3">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1000"/>
                                        <p:tgtEl>
                                          <p:spTgt spid="3">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dissolve">
                                      <p:cBhvr>
                                        <p:cTn id="47" dur="1000"/>
                                        <p:tgtEl>
                                          <p:spTgt spid="3">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dissolve">
                                      <p:cBhvr>
                                        <p:cTn id="52"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lstStyle/>
          <a:p>
            <a:r>
              <a:rPr lang="en-GB" dirty="0" smtClean="0"/>
              <a:t>Plenary</a:t>
            </a:r>
            <a:endParaRPr lang="en-GB" dirty="0"/>
          </a:p>
        </p:txBody>
      </p:sp>
      <p:sp>
        <p:nvSpPr>
          <p:cNvPr id="3" name="Content Placeholder 2"/>
          <p:cNvSpPr>
            <a:spLocks noGrp="1"/>
          </p:cNvSpPr>
          <p:nvPr>
            <p:ph idx="1"/>
          </p:nvPr>
        </p:nvSpPr>
        <p:spPr>
          <a:xfrm>
            <a:off x="467544" y="1844824"/>
            <a:ext cx="8229600" cy="3556992"/>
          </a:xfrm>
          <a:solidFill>
            <a:schemeClr val="accent1">
              <a:lumMod val="20000"/>
              <a:lumOff val="80000"/>
            </a:schemeClr>
          </a:solidFill>
          <a:ln>
            <a:solidFill>
              <a:schemeClr val="tx1"/>
            </a:solidFill>
          </a:ln>
        </p:spPr>
        <p:txBody>
          <a:bodyPr>
            <a:normAutofit fontScale="92500" lnSpcReduction="20000"/>
          </a:bodyPr>
          <a:lstStyle/>
          <a:p>
            <a:r>
              <a:rPr lang="en-GB" dirty="0" smtClean="0"/>
              <a:t>Describe John the Baptist in five key points.</a:t>
            </a:r>
          </a:p>
          <a:p>
            <a:pPr lvl="1"/>
            <a:r>
              <a:rPr lang="en-GB" dirty="0"/>
              <a:t>Who he was;</a:t>
            </a:r>
          </a:p>
          <a:p>
            <a:pPr lvl="1"/>
            <a:r>
              <a:rPr lang="en-GB" dirty="0"/>
              <a:t>How he dressed and what he ate;</a:t>
            </a:r>
          </a:p>
          <a:p>
            <a:pPr lvl="1"/>
            <a:r>
              <a:rPr lang="en-GB" dirty="0"/>
              <a:t>His purpose; </a:t>
            </a:r>
          </a:p>
          <a:p>
            <a:pPr lvl="1"/>
            <a:r>
              <a:rPr lang="en-GB" dirty="0"/>
              <a:t>Who he was compared to;</a:t>
            </a:r>
          </a:p>
          <a:p>
            <a:pPr lvl="1"/>
            <a:r>
              <a:rPr lang="en-GB" dirty="0"/>
              <a:t>His relationship to Jesus.</a:t>
            </a:r>
          </a:p>
          <a:p>
            <a:endParaRPr lang="en-GB" dirty="0" smtClean="0"/>
          </a:p>
          <a:p>
            <a:r>
              <a:rPr lang="en-GB" dirty="0" smtClean="0"/>
              <a:t>Summarise Jesus’ Baptism in three sentences.</a:t>
            </a:r>
          </a:p>
          <a:p>
            <a:pPr marL="457200" lvl="1" indent="0">
              <a:buNone/>
            </a:pPr>
            <a:endParaRPr lang="en-GB" dirty="0" smtClean="0"/>
          </a:p>
          <a:p>
            <a:pPr lvl="1"/>
            <a:endParaRPr lang="en-GB" dirty="0"/>
          </a:p>
        </p:txBody>
      </p:sp>
    </p:spTree>
    <p:extLst>
      <p:ext uri="{BB962C8B-B14F-4D97-AF65-F5344CB8AC3E}">
        <p14:creationId xmlns:p14="http://schemas.microsoft.com/office/powerpoint/2010/main" val="417732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normAutofit fontScale="90000"/>
          </a:bodyPr>
          <a:lstStyle/>
          <a:p>
            <a:r>
              <a:rPr lang="en-GB" dirty="0" smtClean="0"/>
              <a:t>The Importance of Jesus’ Baptism - Part 1</a:t>
            </a:r>
            <a:endParaRPr lang="en-GB" dirty="0"/>
          </a:p>
        </p:txBody>
      </p:sp>
      <p:sp>
        <p:nvSpPr>
          <p:cNvPr id="3" name="Content Placeholder 2"/>
          <p:cNvSpPr>
            <a:spLocks noGrp="1"/>
          </p:cNvSpPr>
          <p:nvPr>
            <p:ph idx="1"/>
          </p:nvPr>
        </p:nvSpPr>
        <p:spPr>
          <a:xfrm>
            <a:off x="457200" y="1600200"/>
            <a:ext cx="8229600" cy="4925144"/>
          </a:xfrm>
          <a:solidFill>
            <a:schemeClr val="accent1">
              <a:lumMod val="20000"/>
              <a:lumOff val="80000"/>
            </a:schemeClr>
          </a:solidFill>
          <a:ln>
            <a:solidFill>
              <a:schemeClr val="tx1"/>
            </a:solidFill>
          </a:ln>
        </p:spPr>
        <p:txBody>
          <a:bodyPr>
            <a:normAutofit lnSpcReduction="10000"/>
          </a:bodyPr>
          <a:lstStyle/>
          <a:p>
            <a:pPr marL="0" indent="0">
              <a:buNone/>
            </a:pPr>
            <a:r>
              <a:rPr lang="en-GB" b="1" u="sng" dirty="0" smtClean="0"/>
              <a:t>Learning Intentions:</a:t>
            </a:r>
          </a:p>
          <a:p>
            <a:pPr marL="0" indent="0">
              <a:buNone/>
            </a:pPr>
            <a:endParaRPr lang="en-GB" dirty="0" smtClean="0"/>
          </a:p>
          <a:p>
            <a:pPr>
              <a:buFontTx/>
              <a:buChar char="-"/>
            </a:pPr>
            <a:r>
              <a:rPr lang="en-GB" dirty="0" smtClean="0"/>
              <a:t>I </a:t>
            </a:r>
            <a:r>
              <a:rPr lang="en-GB" dirty="0"/>
              <a:t>can explain the </a:t>
            </a:r>
            <a:r>
              <a:rPr lang="en-GB" b="1" dirty="0"/>
              <a:t>symbolism</a:t>
            </a:r>
            <a:r>
              <a:rPr lang="en-GB" dirty="0"/>
              <a:t> of Jesus’ </a:t>
            </a:r>
            <a:r>
              <a:rPr lang="en-GB" dirty="0" smtClean="0"/>
              <a:t>baptism;</a:t>
            </a:r>
          </a:p>
          <a:p>
            <a:pPr>
              <a:buFontTx/>
              <a:buChar char="-"/>
            </a:pPr>
            <a:endParaRPr lang="en-GB" dirty="0" smtClean="0"/>
          </a:p>
          <a:p>
            <a:pPr>
              <a:buFontTx/>
              <a:buChar char="-"/>
            </a:pPr>
            <a:r>
              <a:rPr lang="en-GB" dirty="0" smtClean="0"/>
              <a:t>I can explain how events at Jesus’ baptism show Christians </a:t>
            </a:r>
            <a:r>
              <a:rPr lang="en-GB" b="1" dirty="0" smtClean="0"/>
              <a:t>who </a:t>
            </a:r>
            <a:r>
              <a:rPr lang="en-GB" b="1" dirty="0"/>
              <a:t>J</a:t>
            </a:r>
            <a:r>
              <a:rPr lang="en-GB" b="1" dirty="0" smtClean="0"/>
              <a:t>esus is</a:t>
            </a:r>
            <a:r>
              <a:rPr lang="en-GB" dirty="0" smtClean="0"/>
              <a:t>;</a:t>
            </a:r>
          </a:p>
          <a:p>
            <a:pPr>
              <a:buFontTx/>
              <a:buChar char="-"/>
            </a:pPr>
            <a:endParaRPr lang="en-GB" dirty="0" smtClean="0"/>
          </a:p>
          <a:p>
            <a:pPr>
              <a:buFontTx/>
              <a:buChar char="-"/>
            </a:pPr>
            <a:r>
              <a:rPr lang="en-GB" dirty="0" smtClean="0"/>
              <a:t>I can explain how events at Jesus’ baptism show Christians </a:t>
            </a:r>
            <a:r>
              <a:rPr lang="en-GB" b="1" dirty="0" smtClean="0"/>
              <a:t>what is going to happen</a:t>
            </a:r>
            <a:r>
              <a:rPr lang="en-GB" dirty="0" smtClean="0"/>
              <a:t>.</a:t>
            </a:r>
            <a:endParaRPr lang="en-GB" dirty="0"/>
          </a:p>
          <a:p>
            <a:pPr marL="0" indent="0">
              <a:buNone/>
            </a:pPr>
            <a:endParaRPr lang="en-GB" dirty="0"/>
          </a:p>
        </p:txBody>
      </p:sp>
    </p:spTree>
    <p:extLst>
      <p:ext uri="{BB962C8B-B14F-4D97-AF65-F5344CB8AC3E}">
        <p14:creationId xmlns:p14="http://schemas.microsoft.com/office/powerpoint/2010/main" val="40426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10744" cy="1143000"/>
          </a:xfrm>
          <a:solidFill>
            <a:schemeClr val="accent2">
              <a:lumMod val="40000"/>
              <a:lumOff val="60000"/>
            </a:schemeClr>
          </a:solidFill>
          <a:ln>
            <a:solidFill>
              <a:schemeClr val="tx1"/>
            </a:solidFill>
          </a:ln>
        </p:spPr>
        <p:txBody>
          <a:bodyPr>
            <a:normAutofit/>
          </a:bodyPr>
          <a:lstStyle/>
          <a:p>
            <a:r>
              <a:rPr lang="en-GB" dirty="0" smtClean="0"/>
              <a:t>Jesus’ Baptism</a:t>
            </a:r>
            <a:endParaRPr lang="en-GB" dirty="0"/>
          </a:p>
        </p:txBody>
      </p:sp>
      <p:sp>
        <p:nvSpPr>
          <p:cNvPr id="3" name="Content Placeholder 2"/>
          <p:cNvSpPr>
            <a:spLocks noGrp="1"/>
          </p:cNvSpPr>
          <p:nvPr>
            <p:ph idx="1"/>
          </p:nvPr>
        </p:nvSpPr>
        <p:spPr>
          <a:xfrm>
            <a:off x="179513" y="1484784"/>
            <a:ext cx="4176462" cy="4925820"/>
          </a:xfrm>
        </p:spPr>
        <p:txBody>
          <a:bodyPr>
            <a:noAutofit/>
          </a:bodyPr>
          <a:lstStyle/>
          <a:p>
            <a:pPr marL="0" indent="0">
              <a:buNone/>
            </a:pPr>
            <a:r>
              <a:rPr lang="en-GB" sz="2400" b="1" dirty="0"/>
              <a:t>Not long afterward Jesus came from Nazareth in the province of Galilee, and was baptized by John in the Jordan.</a:t>
            </a:r>
            <a:r>
              <a:rPr lang="en-GB" sz="2400" b="1" baseline="30000" dirty="0"/>
              <a:t> </a:t>
            </a:r>
            <a:endParaRPr lang="en-GB" sz="2400" b="1" baseline="30000" dirty="0" smtClean="0"/>
          </a:p>
          <a:p>
            <a:pPr marL="0" indent="0">
              <a:buNone/>
            </a:pPr>
            <a:endParaRPr lang="en-GB" sz="2400" b="1" baseline="30000" dirty="0"/>
          </a:p>
          <a:p>
            <a:pPr marL="0" indent="0">
              <a:buNone/>
            </a:pPr>
            <a:r>
              <a:rPr lang="en-GB" sz="2400" b="1" dirty="0" smtClean="0"/>
              <a:t>As </a:t>
            </a:r>
            <a:r>
              <a:rPr lang="en-GB" sz="2400" b="1" dirty="0"/>
              <a:t>soon as Jesus came up out of the water, he saw heaven opening and the Spirit coming down on him like a dove.</a:t>
            </a:r>
            <a:r>
              <a:rPr lang="en-GB" sz="2400" b="1" baseline="30000" dirty="0"/>
              <a:t> </a:t>
            </a:r>
            <a:endParaRPr lang="en-GB" sz="2400" b="1" baseline="30000" dirty="0" smtClean="0"/>
          </a:p>
          <a:p>
            <a:pPr marL="0" indent="0">
              <a:buNone/>
            </a:pPr>
            <a:endParaRPr lang="en-GB" sz="2400" b="1" baseline="30000" dirty="0"/>
          </a:p>
          <a:p>
            <a:pPr marL="0" indent="0">
              <a:buNone/>
            </a:pPr>
            <a:r>
              <a:rPr lang="en-GB" sz="2400" b="1" dirty="0" smtClean="0"/>
              <a:t>And </a:t>
            </a:r>
            <a:r>
              <a:rPr lang="en-GB" sz="2400" b="1" dirty="0"/>
              <a:t>a voice came from heaven, “You are my own dear Son. I am pleased with you.”</a:t>
            </a:r>
          </a:p>
          <a:p>
            <a:pPr marL="0" indent="0">
              <a:buNone/>
            </a:pPr>
            <a:endParaRPr lang="en-GB"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228184" y="4267186"/>
            <a:ext cx="2728533" cy="243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4555399" y="4101612"/>
            <a:ext cx="2160240" cy="1296144"/>
          </a:xfrm>
          <a:prstGeom prst="wedgeRoundRectCallout">
            <a:avLst>
              <a:gd name="adj1" fmla="val 124631"/>
              <a:gd name="adj2" fmla="val -65858"/>
              <a:gd name="adj3" fmla="val 16667"/>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“You are my own dear Son. I am pleased with you.”</a:t>
            </a:r>
          </a:p>
        </p:txBody>
      </p:sp>
      <p:sp>
        <p:nvSpPr>
          <p:cNvPr id="6" name="TextBox 5"/>
          <p:cNvSpPr txBox="1"/>
          <p:nvPr/>
        </p:nvSpPr>
        <p:spPr>
          <a:xfrm>
            <a:off x="4355974" y="116632"/>
            <a:ext cx="4788025" cy="3477875"/>
          </a:xfrm>
          <a:prstGeom prst="rect">
            <a:avLst/>
          </a:prstGeom>
          <a:solidFill>
            <a:srgbClr val="FFFF00"/>
          </a:solidFill>
          <a:ln>
            <a:solidFill>
              <a:schemeClr val="tx1"/>
            </a:solidFill>
          </a:ln>
        </p:spPr>
        <p:txBody>
          <a:bodyPr wrap="square" rtlCol="0">
            <a:spAutoFit/>
          </a:bodyPr>
          <a:lstStyle/>
          <a:p>
            <a:pPr marL="342900" indent="-342900">
              <a:buFont typeface="+mj-lt"/>
              <a:buAutoNum type="arabicPeriod"/>
            </a:pPr>
            <a:r>
              <a:rPr lang="en-GB" sz="2000" dirty="0" smtClean="0"/>
              <a:t>Underline/highlight the parts that you think could be hinting at something important. </a:t>
            </a:r>
          </a:p>
          <a:p>
            <a:pPr marL="342900" indent="-342900">
              <a:buFont typeface="+mj-lt"/>
              <a:buAutoNum type="arabicPeriod"/>
            </a:pPr>
            <a:endParaRPr lang="en-GB" sz="2000" dirty="0" smtClean="0"/>
          </a:p>
          <a:p>
            <a:pPr marL="342900" indent="-342900">
              <a:buFont typeface="+mj-lt"/>
              <a:buAutoNum type="arabicPeriod"/>
            </a:pPr>
            <a:r>
              <a:rPr lang="en-GB" sz="2000" dirty="0" smtClean="0"/>
              <a:t>Using your table, explain two ways in which Jesus’ baptism shows us </a:t>
            </a:r>
            <a:r>
              <a:rPr lang="en-GB" sz="2000" b="1" dirty="0" smtClean="0"/>
              <a:t>who Jesus is</a:t>
            </a:r>
            <a:r>
              <a:rPr lang="en-GB" sz="2000" dirty="0" smtClean="0"/>
              <a:t>. </a:t>
            </a:r>
          </a:p>
          <a:p>
            <a:pPr marL="342900" indent="-342900">
              <a:buFont typeface="+mj-lt"/>
              <a:buAutoNum type="arabicPeriod"/>
            </a:pPr>
            <a:endParaRPr lang="en-GB" sz="2000" dirty="0" smtClean="0"/>
          </a:p>
          <a:p>
            <a:pPr marL="342900" indent="-342900">
              <a:buFont typeface="+mj-lt"/>
              <a:buAutoNum type="arabicPeriod"/>
            </a:pPr>
            <a:r>
              <a:rPr lang="en-GB" sz="2000" dirty="0" smtClean="0"/>
              <a:t>Using your table, explain one way in which Jesus’ baptism shows us </a:t>
            </a:r>
            <a:r>
              <a:rPr lang="en-GB" sz="2000" b="1" dirty="0" smtClean="0"/>
              <a:t>what is going to happen</a:t>
            </a:r>
            <a:r>
              <a:rPr lang="en-GB" sz="2000" dirty="0" smtClean="0"/>
              <a:t>. </a:t>
            </a:r>
          </a:p>
        </p:txBody>
      </p:sp>
      <p:sp>
        <p:nvSpPr>
          <p:cNvPr id="10" name="Content Placeholder 2"/>
          <p:cNvSpPr txBox="1">
            <a:spLocks/>
          </p:cNvSpPr>
          <p:nvPr/>
        </p:nvSpPr>
        <p:spPr>
          <a:xfrm>
            <a:off x="179511" y="1530690"/>
            <a:ext cx="4176464" cy="5141844"/>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2400" b="1" dirty="0" smtClean="0"/>
              <a:t>Not long afterward Jesus came from Nazareth in the province of Galilee, and was baptized by John in the Jordan.</a:t>
            </a:r>
            <a:r>
              <a:rPr lang="en-GB" sz="2400" b="1" baseline="30000" dirty="0" smtClean="0"/>
              <a:t>  </a:t>
            </a:r>
          </a:p>
          <a:p>
            <a:pPr marL="0" indent="0">
              <a:buFont typeface="Arial" pitchFamily="34" charset="0"/>
              <a:buNone/>
            </a:pPr>
            <a:endParaRPr lang="en-GB" sz="2400" b="1" baseline="30000" dirty="0" smtClean="0"/>
          </a:p>
          <a:p>
            <a:pPr marL="0" indent="0">
              <a:buFont typeface="Arial" pitchFamily="34" charset="0"/>
              <a:buNone/>
            </a:pPr>
            <a:r>
              <a:rPr lang="en-GB" sz="2400" b="1" dirty="0" smtClean="0"/>
              <a:t>As soon as Jesus came up out of the water, he </a:t>
            </a:r>
            <a:r>
              <a:rPr lang="en-GB" sz="2400" b="1" u="sng" dirty="0" smtClean="0">
                <a:solidFill>
                  <a:srgbClr val="FF0000"/>
                </a:solidFill>
              </a:rPr>
              <a:t>saw heaven opening</a:t>
            </a:r>
            <a:r>
              <a:rPr lang="en-GB" sz="2400" b="1" dirty="0" smtClean="0">
                <a:solidFill>
                  <a:srgbClr val="FF0000"/>
                </a:solidFill>
              </a:rPr>
              <a:t> </a:t>
            </a:r>
            <a:r>
              <a:rPr lang="en-GB" sz="2400" b="1" dirty="0" smtClean="0"/>
              <a:t>and the </a:t>
            </a:r>
            <a:r>
              <a:rPr lang="en-GB" sz="2400" b="1" u="sng" dirty="0" smtClean="0">
                <a:solidFill>
                  <a:srgbClr val="00B050"/>
                </a:solidFill>
              </a:rPr>
              <a:t>Spirit coming down on him like a dove</a:t>
            </a:r>
            <a:r>
              <a:rPr lang="en-GB" sz="2400" b="1" dirty="0" smtClean="0"/>
              <a:t>.</a:t>
            </a:r>
            <a:r>
              <a:rPr lang="en-GB" sz="2400" b="1" baseline="30000" dirty="0" smtClean="0"/>
              <a:t> </a:t>
            </a:r>
          </a:p>
          <a:p>
            <a:pPr marL="0" indent="0">
              <a:buFont typeface="Arial" pitchFamily="34" charset="0"/>
              <a:buNone/>
            </a:pPr>
            <a:endParaRPr lang="en-GB" sz="2400" b="1" baseline="30000" dirty="0" smtClean="0"/>
          </a:p>
          <a:p>
            <a:pPr marL="0" indent="0">
              <a:buFont typeface="Arial" pitchFamily="34" charset="0"/>
              <a:buNone/>
            </a:pPr>
            <a:r>
              <a:rPr lang="en-GB" sz="2400" b="1" dirty="0" smtClean="0"/>
              <a:t>And a </a:t>
            </a:r>
            <a:r>
              <a:rPr lang="en-GB" sz="2400" b="1" u="sng" dirty="0" smtClean="0">
                <a:solidFill>
                  <a:schemeClr val="accent1"/>
                </a:solidFill>
              </a:rPr>
              <a:t>voice</a:t>
            </a:r>
            <a:r>
              <a:rPr lang="en-GB" sz="2400" b="1" dirty="0" smtClean="0">
                <a:solidFill>
                  <a:schemeClr val="accent1"/>
                </a:solidFill>
              </a:rPr>
              <a:t> </a:t>
            </a:r>
            <a:r>
              <a:rPr lang="en-GB" sz="2400" b="1" dirty="0" smtClean="0"/>
              <a:t>came from heaven, </a:t>
            </a:r>
            <a:r>
              <a:rPr lang="en-GB" sz="2400" b="1" dirty="0" smtClean="0">
                <a:solidFill>
                  <a:srgbClr val="7030A0"/>
                </a:solidFill>
              </a:rPr>
              <a:t>“</a:t>
            </a:r>
            <a:r>
              <a:rPr lang="en-GB" sz="2400" b="1" u="sng" dirty="0" smtClean="0">
                <a:solidFill>
                  <a:srgbClr val="7030A0"/>
                </a:solidFill>
              </a:rPr>
              <a:t>You are my own dear Son</a:t>
            </a:r>
            <a:r>
              <a:rPr lang="en-GB" sz="2400" b="1" dirty="0" smtClean="0">
                <a:solidFill>
                  <a:srgbClr val="7030A0"/>
                </a:solidFill>
              </a:rPr>
              <a:t>. </a:t>
            </a:r>
            <a:r>
              <a:rPr lang="en-GB" sz="2400" b="1" u="sng" dirty="0" smtClean="0">
                <a:solidFill>
                  <a:schemeClr val="accent2"/>
                </a:solidFill>
              </a:rPr>
              <a:t>I am pleased with you.”</a:t>
            </a:r>
          </a:p>
          <a:p>
            <a:pPr marL="0" indent="0">
              <a:buFont typeface="Arial" pitchFamily="34" charset="0"/>
              <a:buNone/>
            </a:pPr>
            <a:endParaRPr lang="en-GB" sz="2400" dirty="0"/>
          </a:p>
        </p:txBody>
      </p:sp>
    </p:spTree>
    <p:extLst>
      <p:ext uri="{BB962C8B-B14F-4D97-AF65-F5344CB8AC3E}">
        <p14:creationId xmlns:p14="http://schemas.microsoft.com/office/powerpoint/2010/main" val="264570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anim calcmode="lin" valueType="num">
                                      <p:cBhvr>
                                        <p:cTn id="2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116632"/>
            <a:ext cx="8352928" cy="584775"/>
          </a:xfrm>
          <a:prstGeom prst="rect">
            <a:avLst/>
          </a:prstGeom>
          <a:solidFill>
            <a:schemeClr val="accent1">
              <a:lumMod val="20000"/>
              <a:lumOff val="80000"/>
            </a:schemeClr>
          </a:solidFill>
          <a:ln>
            <a:solidFill>
              <a:schemeClr val="tx1"/>
            </a:solidFill>
          </a:ln>
        </p:spPr>
        <p:txBody>
          <a:bodyPr wrap="square">
            <a:spAutoFit/>
          </a:bodyPr>
          <a:lstStyle/>
          <a:p>
            <a:pPr algn="ctr"/>
            <a:r>
              <a:rPr lang="en-GB" sz="3200" u="sng" dirty="0" smtClean="0"/>
              <a:t>Meaning of events at Jesus’ baptism</a:t>
            </a:r>
            <a:endParaRPr lang="en-GB" sz="3200" u="sng" dirty="0"/>
          </a:p>
        </p:txBody>
      </p:sp>
      <p:sp>
        <p:nvSpPr>
          <p:cNvPr id="5" name="TextBox 4"/>
          <p:cNvSpPr txBox="1"/>
          <p:nvPr/>
        </p:nvSpPr>
        <p:spPr>
          <a:xfrm>
            <a:off x="187251" y="908720"/>
            <a:ext cx="4127954" cy="5847755"/>
          </a:xfrm>
          <a:prstGeom prst="rect">
            <a:avLst/>
          </a:prstGeom>
          <a:solidFill>
            <a:schemeClr val="accent3">
              <a:lumMod val="20000"/>
              <a:lumOff val="80000"/>
            </a:schemeClr>
          </a:solidFill>
          <a:ln>
            <a:solidFill>
              <a:schemeClr val="tx1"/>
            </a:solidFill>
          </a:ln>
        </p:spPr>
        <p:txBody>
          <a:bodyPr wrap="square" rtlCol="0">
            <a:spAutoFit/>
          </a:bodyPr>
          <a:lstStyle/>
          <a:p>
            <a:r>
              <a:rPr lang="en-GB" sz="2400" b="1" u="sng" dirty="0" smtClean="0"/>
              <a:t>Jesus’ baptism shows who Jesus is…</a:t>
            </a:r>
            <a:endParaRPr lang="en-GB" sz="2400" u="sng" dirty="0" smtClean="0"/>
          </a:p>
          <a:p>
            <a:endParaRPr lang="en-GB" dirty="0"/>
          </a:p>
          <a:p>
            <a:pPr marL="285750" indent="-285750">
              <a:buFontTx/>
              <a:buChar char="-"/>
            </a:pPr>
            <a:r>
              <a:rPr lang="en-GB" sz="2200" dirty="0" smtClean="0">
                <a:solidFill>
                  <a:srgbClr val="C00000"/>
                </a:solidFill>
              </a:rPr>
              <a:t>Holy Spirit like a dove </a:t>
            </a:r>
            <a:r>
              <a:rPr lang="en-GB" sz="2200" dirty="0" smtClean="0"/>
              <a:t>anointing Jesus shows Jesus </a:t>
            </a:r>
            <a:r>
              <a:rPr lang="en-GB" sz="2200" b="1" dirty="0" smtClean="0"/>
              <a:t>really is the Messiah</a:t>
            </a:r>
            <a:r>
              <a:rPr lang="en-GB" sz="2200" dirty="0" smtClean="0"/>
              <a:t>, the Anointed one, the Christ</a:t>
            </a:r>
          </a:p>
          <a:p>
            <a:pPr marL="285750" indent="-285750">
              <a:buFontTx/>
              <a:buChar char="-"/>
            </a:pPr>
            <a:endParaRPr lang="en-GB" sz="2200" dirty="0"/>
          </a:p>
          <a:p>
            <a:pPr marL="285750" indent="-285750">
              <a:buFontTx/>
              <a:buChar char="-"/>
            </a:pPr>
            <a:r>
              <a:rPr lang="en-GB" sz="2200" dirty="0" smtClean="0"/>
              <a:t>God tells Jesus </a:t>
            </a:r>
            <a:r>
              <a:rPr lang="en-GB" sz="2200" dirty="0" smtClean="0">
                <a:solidFill>
                  <a:srgbClr val="C00000"/>
                </a:solidFill>
              </a:rPr>
              <a:t>“you are my son</a:t>
            </a:r>
            <a:r>
              <a:rPr lang="en-GB" sz="2200" dirty="0" smtClean="0"/>
              <a:t>”. Jesus </a:t>
            </a:r>
            <a:r>
              <a:rPr lang="en-GB" sz="2200" b="1" dirty="0" smtClean="0"/>
              <a:t>really is divine </a:t>
            </a:r>
            <a:r>
              <a:rPr lang="en-GB" sz="2200" dirty="0" smtClean="0"/>
              <a:t>– he has not become so.</a:t>
            </a:r>
          </a:p>
          <a:p>
            <a:pPr marL="285750" indent="-285750">
              <a:buFontTx/>
              <a:buChar char="-"/>
            </a:pPr>
            <a:endParaRPr lang="en-GB" sz="2200" dirty="0" smtClean="0"/>
          </a:p>
          <a:p>
            <a:pPr marL="285750" indent="-285750">
              <a:buFontTx/>
              <a:buChar char="-"/>
            </a:pPr>
            <a:r>
              <a:rPr lang="en-GB" sz="2200" dirty="0" smtClean="0"/>
              <a:t>Jesus </a:t>
            </a:r>
            <a:r>
              <a:rPr lang="en-GB" sz="2200" b="1" dirty="0" smtClean="0"/>
              <a:t>will be a suffering servant</a:t>
            </a:r>
            <a:r>
              <a:rPr lang="en-GB" sz="2200" dirty="0" smtClean="0"/>
              <a:t>. Echoes of Isaiah’s description of the suffering Servant “</a:t>
            </a:r>
            <a:r>
              <a:rPr lang="en-GB" sz="2200" dirty="0" smtClean="0">
                <a:solidFill>
                  <a:srgbClr val="C00000"/>
                </a:solidFill>
              </a:rPr>
              <a:t>with you I am well pleased</a:t>
            </a:r>
            <a:r>
              <a:rPr lang="en-GB" sz="2200" dirty="0" smtClean="0"/>
              <a:t>”. </a:t>
            </a:r>
            <a:endParaRPr lang="en-GB" sz="2200" dirty="0"/>
          </a:p>
        </p:txBody>
      </p:sp>
      <p:sp>
        <p:nvSpPr>
          <p:cNvPr id="6" name="TextBox 5"/>
          <p:cNvSpPr txBox="1"/>
          <p:nvPr/>
        </p:nvSpPr>
        <p:spPr>
          <a:xfrm>
            <a:off x="4644008" y="1028396"/>
            <a:ext cx="4366389" cy="5170646"/>
          </a:xfrm>
          <a:prstGeom prst="rect">
            <a:avLst/>
          </a:prstGeom>
          <a:solidFill>
            <a:schemeClr val="accent2">
              <a:lumMod val="20000"/>
              <a:lumOff val="80000"/>
            </a:schemeClr>
          </a:solidFill>
          <a:ln>
            <a:solidFill>
              <a:schemeClr val="tx1"/>
            </a:solidFill>
          </a:ln>
        </p:spPr>
        <p:txBody>
          <a:bodyPr wrap="square" rtlCol="0">
            <a:spAutoFit/>
          </a:bodyPr>
          <a:lstStyle/>
          <a:p>
            <a:r>
              <a:rPr lang="en-GB" sz="2400" b="1" u="sng" dirty="0" smtClean="0"/>
              <a:t>Jesus’ baptism shows what is going to happen</a:t>
            </a:r>
            <a:r>
              <a:rPr lang="en-GB" sz="2400" u="sng" dirty="0" smtClean="0"/>
              <a:t>… </a:t>
            </a:r>
          </a:p>
          <a:p>
            <a:endParaRPr lang="en-GB" dirty="0"/>
          </a:p>
          <a:p>
            <a:pPr marL="285750" indent="-285750">
              <a:buFontTx/>
              <a:buChar char="-"/>
            </a:pPr>
            <a:r>
              <a:rPr lang="en-GB" sz="2200" dirty="0" smtClean="0"/>
              <a:t>God’s rule is coming: The heavens </a:t>
            </a:r>
            <a:r>
              <a:rPr lang="en-GB" sz="2200" dirty="0" smtClean="0">
                <a:solidFill>
                  <a:srgbClr val="0070C0"/>
                </a:solidFill>
              </a:rPr>
              <a:t>“opening” </a:t>
            </a:r>
            <a:r>
              <a:rPr lang="en-GB" sz="2200" dirty="0" smtClean="0"/>
              <a:t>shows God’s p</a:t>
            </a:r>
            <a:r>
              <a:rPr lang="en-GB" sz="2200" dirty="0"/>
              <a:t>resence and kingdom appearing</a:t>
            </a:r>
            <a:r>
              <a:rPr lang="en-GB" sz="2200" dirty="0" smtClean="0"/>
              <a:t>.</a:t>
            </a:r>
          </a:p>
          <a:p>
            <a:pPr marL="285750" indent="-285750">
              <a:buFontTx/>
              <a:buChar char="-"/>
            </a:pPr>
            <a:endParaRPr lang="en-GB" sz="2200" dirty="0"/>
          </a:p>
          <a:p>
            <a:pPr marL="285750" indent="-285750">
              <a:buFontTx/>
              <a:buChar char="-"/>
            </a:pPr>
            <a:r>
              <a:rPr lang="en-GB" sz="2200" dirty="0" smtClean="0"/>
              <a:t>God is engaged in </a:t>
            </a:r>
            <a:r>
              <a:rPr lang="en-GB" sz="2200" dirty="0"/>
              <a:t>a new act of </a:t>
            </a:r>
            <a:r>
              <a:rPr lang="en-GB" sz="2200" dirty="0" smtClean="0"/>
              <a:t>creation -</a:t>
            </a:r>
            <a:r>
              <a:rPr lang="en-GB" sz="2200" i="1" dirty="0" smtClean="0"/>
              <a:t> </a:t>
            </a:r>
            <a:r>
              <a:rPr lang="en-GB" sz="2200" i="1" dirty="0">
                <a:solidFill>
                  <a:srgbClr val="0070C0"/>
                </a:solidFill>
              </a:rPr>
              <a:t>Spirit coming down on him like a </a:t>
            </a:r>
            <a:r>
              <a:rPr lang="en-GB" sz="2200" i="1" dirty="0" smtClean="0">
                <a:solidFill>
                  <a:srgbClr val="0070C0"/>
                </a:solidFill>
              </a:rPr>
              <a:t>dove</a:t>
            </a:r>
            <a:r>
              <a:rPr lang="en-GB" sz="2200" dirty="0" smtClean="0">
                <a:solidFill>
                  <a:srgbClr val="0070C0"/>
                </a:solidFill>
              </a:rPr>
              <a:t>, </a:t>
            </a:r>
            <a:r>
              <a:rPr lang="en-GB" sz="2200" dirty="0" smtClean="0"/>
              <a:t>transforming the world. </a:t>
            </a:r>
          </a:p>
          <a:p>
            <a:pPr marL="285750" indent="-285750">
              <a:buFontTx/>
              <a:buChar char="-"/>
            </a:pPr>
            <a:endParaRPr lang="en-GB" sz="2200" dirty="0" smtClean="0"/>
          </a:p>
          <a:p>
            <a:pPr marL="285750" indent="-285750">
              <a:buFontTx/>
              <a:buChar char="-"/>
            </a:pPr>
            <a:r>
              <a:rPr lang="en-GB" sz="2200" dirty="0" smtClean="0"/>
              <a:t>God’s rule is neither violent nor hurtful: Jesus will act in the gentleness and peace of a </a:t>
            </a:r>
            <a:r>
              <a:rPr lang="en-GB" sz="2200" dirty="0" smtClean="0">
                <a:solidFill>
                  <a:srgbClr val="0070C0"/>
                </a:solidFill>
              </a:rPr>
              <a:t>dove</a:t>
            </a:r>
            <a:r>
              <a:rPr lang="en-GB" sz="2200" dirty="0" smtClean="0"/>
              <a:t>.</a:t>
            </a:r>
            <a:endParaRPr lang="en-GB" sz="2200" dirty="0"/>
          </a:p>
        </p:txBody>
      </p:sp>
    </p:spTree>
    <p:extLst>
      <p:ext uri="{BB962C8B-B14F-4D97-AF65-F5344CB8AC3E}">
        <p14:creationId xmlns:p14="http://schemas.microsoft.com/office/powerpoint/2010/main" val="241682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500"/>
                                        <p:tgtEl>
                                          <p:spTgt spid="5">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116632"/>
            <a:ext cx="5864154" cy="1026368"/>
          </a:xfrm>
          <a:solidFill>
            <a:schemeClr val="accent2">
              <a:lumMod val="40000"/>
              <a:lumOff val="60000"/>
            </a:schemeClr>
          </a:solidFill>
          <a:ln>
            <a:solidFill>
              <a:schemeClr val="tx1"/>
            </a:solidFill>
          </a:ln>
        </p:spPr>
        <p:txBody>
          <a:bodyPr>
            <a:noAutofit/>
          </a:bodyPr>
          <a:lstStyle/>
          <a:p>
            <a:r>
              <a:rPr lang="en-GB" sz="2400" dirty="0" smtClean="0"/>
              <a:t>Which three themes does Jesus’ baptism show?</a:t>
            </a:r>
            <a:endParaRPr lang="en-GB" sz="2400" dirty="0"/>
          </a:p>
        </p:txBody>
      </p:sp>
      <p:sp>
        <p:nvSpPr>
          <p:cNvPr id="4" name="TextBox 3"/>
          <p:cNvSpPr txBox="1"/>
          <p:nvPr/>
        </p:nvSpPr>
        <p:spPr>
          <a:xfrm>
            <a:off x="377584" y="1833790"/>
            <a:ext cx="4104456" cy="4154984"/>
          </a:xfrm>
          <a:prstGeom prst="rect">
            <a:avLst/>
          </a:prstGeom>
          <a:solidFill>
            <a:schemeClr val="accent1">
              <a:lumMod val="20000"/>
              <a:lumOff val="80000"/>
            </a:schemeClr>
          </a:solidFill>
        </p:spPr>
        <p:txBody>
          <a:bodyPr wrap="square" rtlCol="0">
            <a:spAutoFit/>
          </a:bodyPr>
          <a:lstStyle/>
          <a:p>
            <a:r>
              <a:rPr lang="en-GB" sz="2400" b="1" dirty="0" smtClean="0"/>
              <a:t>1. “Who is Jesus?”</a:t>
            </a:r>
          </a:p>
          <a:p>
            <a:pPr marL="285750" indent="-285750">
              <a:buFont typeface="Arial" panose="020B0604020202020204" pitchFamily="34" charset="0"/>
              <a:buChar char="•"/>
            </a:pPr>
            <a:r>
              <a:rPr lang="en-GB" sz="2400" dirty="0" smtClean="0"/>
              <a:t>Messiah</a:t>
            </a:r>
          </a:p>
          <a:p>
            <a:pPr marL="285750" indent="-285750">
              <a:buFont typeface="Arial" panose="020B0604020202020204" pitchFamily="34" charset="0"/>
              <a:buChar char="•"/>
            </a:pPr>
            <a:r>
              <a:rPr lang="en-GB" sz="2400" dirty="0" smtClean="0"/>
              <a:t>Fully God and fully man</a:t>
            </a:r>
          </a:p>
          <a:p>
            <a:pPr marL="285750" indent="-285750">
              <a:buFont typeface="Arial" panose="020B0604020202020204" pitchFamily="34" charset="0"/>
              <a:buChar char="•"/>
            </a:pPr>
            <a:endParaRPr lang="en-GB" sz="2400" dirty="0" smtClean="0"/>
          </a:p>
          <a:p>
            <a:r>
              <a:rPr lang="en-GB" sz="2400" b="1" dirty="0" smtClean="0">
                <a:solidFill>
                  <a:srgbClr val="C00000"/>
                </a:solidFill>
              </a:rPr>
              <a:t>2. “Hope and Encouragement”</a:t>
            </a:r>
          </a:p>
          <a:p>
            <a:r>
              <a:rPr lang="en-GB" sz="2400" dirty="0" smtClean="0">
                <a:solidFill>
                  <a:srgbClr val="C00000"/>
                </a:solidFill>
              </a:rPr>
              <a:t>Proves that you can believe Jesus is Son of God </a:t>
            </a:r>
          </a:p>
          <a:p>
            <a:endParaRPr lang="en-GB" sz="2400" b="1" dirty="0"/>
          </a:p>
          <a:p>
            <a:r>
              <a:rPr lang="en-GB" sz="2400" b="1" dirty="0" smtClean="0">
                <a:solidFill>
                  <a:srgbClr val="007434"/>
                </a:solidFill>
              </a:rPr>
              <a:t>3. “Way of the Cross”</a:t>
            </a:r>
          </a:p>
          <a:p>
            <a:r>
              <a:rPr lang="en-GB" sz="2400" dirty="0" smtClean="0">
                <a:solidFill>
                  <a:srgbClr val="007434"/>
                </a:solidFill>
              </a:rPr>
              <a:t>that Jesus will be a suffering Messiah.</a:t>
            </a:r>
          </a:p>
        </p:txBody>
      </p:sp>
      <p:sp>
        <p:nvSpPr>
          <p:cNvPr id="5" name="TextBox 4"/>
          <p:cNvSpPr txBox="1"/>
          <p:nvPr/>
        </p:nvSpPr>
        <p:spPr>
          <a:xfrm>
            <a:off x="4764495" y="1196752"/>
            <a:ext cx="4130384" cy="5201424"/>
          </a:xfrm>
          <a:prstGeom prst="rect">
            <a:avLst/>
          </a:prstGeom>
          <a:noFill/>
        </p:spPr>
        <p:txBody>
          <a:bodyPr wrap="square" rtlCol="0">
            <a:spAutoFit/>
          </a:bodyPr>
          <a:lstStyle/>
          <a:p>
            <a:r>
              <a:rPr lang="en-GB" sz="2400" dirty="0" smtClean="0"/>
              <a:t>Jesus’ baptism shows us </a:t>
            </a:r>
            <a:r>
              <a:rPr lang="en-GB" sz="2400" b="1" dirty="0" smtClean="0"/>
              <a:t>who Jesus is:</a:t>
            </a:r>
          </a:p>
          <a:p>
            <a:pPr marL="285750" indent="-285750">
              <a:buFont typeface="Arial" panose="020B0604020202020204" pitchFamily="34" charset="0"/>
              <a:buChar char="•"/>
            </a:pPr>
            <a:r>
              <a:rPr lang="en-GB" sz="2000" dirty="0" smtClean="0"/>
              <a:t>He is shown to be the Messiah because…</a:t>
            </a:r>
          </a:p>
          <a:p>
            <a:pPr marL="285750" indent="-285750">
              <a:buFont typeface="Arial" panose="020B0604020202020204" pitchFamily="34" charset="0"/>
              <a:buChar char="•"/>
            </a:pPr>
            <a:r>
              <a:rPr lang="en-GB" sz="2000" dirty="0" smtClean="0"/>
              <a:t>He is shown to be fully God because…</a:t>
            </a:r>
          </a:p>
          <a:p>
            <a:endParaRPr lang="en-GB" sz="2000" dirty="0"/>
          </a:p>
          <a:p>
            <a:r>
              <a:rPr lang="en-GB" sz="2400" dirty="0" smtClean="0">
                <a:solidFill>
                  <a:srgbClr val="C00000"/>
                </a:solidFill>
              </a:rPr>
              <a:t>Jesus’ baptism </a:t>
            </a:r>
            <a:r>
              <a:rPr lang="en-GB" sz="2400" b="1" dirty="0" smtClean="0">
                <a:solidFill>
                  <a:srgbClr val="C00000"/>
                </a:solidFill>
              </a:rPr>
              <a:t>encourages </a:t>
            </a:r>
            <a:r>
              <a:rPr lang="en-GB" sz="2400" dirty="0" smtClean="0">
                <a:solidFill>
                  <a:srgbClr val="C00000"/>
                </a:solidFill>
              </a:rPr>
              <a:t>Christians to believe in Jesus as the Son of God because…</a:t>
            </a:r>
          </a:p>
          <a:p>
            <a:endParaRPr lang="en-GB" sz="2000" dirty="0"/>
          </a:p>
          <a:p>
            <a:endParaRPr lang="en-GB" sz="2000" dirty="0" smtClean="0">
              <a:solidFill>
                <a:srgbClr val="007434"/>
              </a:solidFill>
            </a:endParaRPr>
          </a:p>
          <a:p>
            <a:r>
              <a:rPr lang="en-GB" sz="2400" dirty="0" smtClean="0">
                <a:solidFill>
                  <a:srgbClr val="007434"/>
                </a:solidFill>
              </a:rPr>
              <a:t>Jesus’ baptism shows the theme of the Way of the Cross, because…</a:t>
            </a:r>
            <a:endParaRPr lang="en-GB" sz="2400" dirty="0">
              <a:solidFill>
                <a:srgbClr val="007434"/>
              </a:solidFill>
            </a:endParaRPr>
          </a:p>
        </p:txBody>
      </p:sp>
      <p:sp>
        <p:nvSpPr>
          <p:cNvPr id="6" name="Right Arrow 5"/>
          <p:cNvSpPr/>
          <p:nvPr/>
        </p:nvSpPr>
        <p:spPr>
          <a:xfrm>
            <a:off x="3923928" y="2132856"/>
            <a:ext cx="558112" cy="50405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4076328" y="3659254"/>
            <a:ext cx="558112" cy="504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4127882" y="5229200"/>
            <a:ext cx="558112" cy="50405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4227" y="0"/>
            <a:ext cx="3320887" cy="1477328"/>
          </a:xfrm>
          <a:prstGeom prst="rect">
            <a:avLst/>
          </a:prstGeom>
          <a:noFill/>
        </p:spPr>
        <p:txBody>
          <a:bodyPr wrap="square" rtlCol="0">
            <a:spAutoFit/>
          </a:bodyPr>
          <a:lstStyle/>
          <a:p>
            <a:pPr marL="342900" indent="-342900">
              <a:buFont typeface="+mj-lt"/>
              <a:buAutoNum type="arabicPeriod"/>
            </a:pPr>
            <a:r>
              <a:rPr lang="en-GB" dirty="0" smtClean="0"/>
              <a:t>Who is Jesus</a:t>
            </a:r>
          </a:p>
          <a:p>
            <a:pPr marL="342900" indent="-342900">
              <a:buFont typeface="+mj-lt"/>
              <a:buAutoNum type="arabicPeriod"/>
            </a:pPr>
            <a:r>
              <a:rPr lang="en-GB" dirty="0" smtClean="0"/>
              <a:t>The way of the Cross</a:t>
            </a:r>
          </a:p>
          <a:p>
            <a:pPr marL="342900" indent="-342900">
              <a:buFont typeface="+mj-lt"/>
              <a:buAutoNum type="arabicPeriod"/>
            </a:pPr>
            <a:r>
              <a:rPr lang="en-GB" dirty="0"/>
              <a:t>Hope and encouragement</a:t>
            </a:r>
          </a:p>
          <a:p>
            <a:pPr marL="342900" indent="-342900">
              <a:buFont typeface="+mj-lt"/>
              <a:buAutoNum type="arabicPeriod"/>
            </a:pPr>
            <a:r>
              <a:rPr lang="en-GB" dirty="0" smtClean="0"/>
              <a:t>Discipleship</a:t>
            </a:r>
          </a:p>
          <a:p>
            <a:pPr marL="342900" indent="-342900">
              <a:buFont typeface="+mj-lt"/>
              <a:buAutoNum type="arabicPeriod"/>
            </a:pPr>
            <a:r>
              <a:rPr lang="en-GB" dirty="0" smtClean="0"/>
              <a:t>Salvation for all</a:t>
            </a:r>
            <a:endParaRPr lang="en-GB" dirty="0"/>
          </a:p>
        </p:txBody>
      </p:sp>
    </p:spTree>
    <p:extLst>
      <p:ext uri="{BB962C8B-B14F-4D97-AF65-F5344CB8AC3E}">
        <p14:creationId xmlns:p14="http://schemas.microsoft.com/office/powerpoint/2010/main" val="60076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000"/>
                                        <p:tgtEl>
                                          <p:spTgt spid="4">
                                            <p:txEl>
                                              <p:pRg st="1" end="1"/>
                                            </p:txEl>
                                          </p:spTgt>
                                        </p:tgtEl>
                                      </p:cBhvr>
                                    </p:animEffect>
                                    <p:anim calcmode="lin" valueType="num">
                                      <p:cBhvr>
                                        <p:cTn id="1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1000"/>
                                        <p:tgtEl>
                                          <p:spTgt spid="4">
                                            <p:txEl>
                                              <p:pRg st="4" end="4"/>
                                            </p:txEl>
                                          </p:spTgt>
                                        </p:tgtEl>
                                      </p:cBhvr>
                                    </p:animEffect>
                                    <p:anim calcmode="lin" valueType="num">
                                      <p:cBhvr>
                                        <p:cTn id="4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fade">
                                      <p:cBhvr>
                                        <p:cTn id="45" dur="1000"/>
                                        <p:tgtEl>
                                          <p:spTgt spid="4">
                                            <p:txEl>
                                              <p:pRg st="5" end="5"/>
                                            </p:txEl>
                                          </p:spTgt>
                                        </p:tgtEl>
                                      </p:cBhvr>
                                    </p:animEffect>
                                    <p:anim calcmode="lin" valueType="num">
                                      <p:cBhvr>
                                        <p:cTn id="4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
                                            <p:txEl>
                                              <p:pRg st="4" end="4"/>
                                            </p:txEl>
                                          </p:spTgt>
                                        </p:tgtEl>
                                        <p:attrNameLst>
                                          <p:attrName>style.visibility</p:attrName>
                                        </p:attrNameLst>
                                      </p:cBhvr>
                                      <p:to>
                                        <p:strVal val="visible"/>
                                      </p:to>
                                    </p:set>
                                    <p:animEffect transition="in" filter="fade">
                                      <p:cBhvr>
                                        <p:cTn id="52" dur="1000"/>
                                        <p:tgtEl>
                                          <p:spTgt spid="5">
                                            <p:txEl>
                                              <p:pRg st="4" end="4"/>
                                            </p:txEl>
                                          </p:spTgt>
                                        </p:tgtEl>
                                      </p:cBhvr>
                                    </p:animEffect>
                                    <p:anim calcmode="lin" valueType="num">
                                      <p:cBhvr>
                                        <p:cTn id="5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animEffect transition="in" filter="fade">
                                      <p:cBhvr>
                                        <p:cTn id="59" dur="1000"/>
                                        <p:tgtEl>
                                          <p:spTgt spid="4">
                                            <p:txEl>
                                              <p:pRg st="7" end="7"/>
                                            </p:txEl>
                                          </p:spTgt>
                                        </p:tgtEl>
                                      </p:cBhvr>
                                    </p:animEffect>
                                    <p:anim calcmode="lin" valueType="num">
                                      <p:cBhvr>
                                        <p:cTn id="6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7" end="7"/>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
                                            <p:txEl>
                                              <p:pRg st="8" end="8"/>
                                            </p:txEl>
                                          </p:spTgt>
                                        </p:tgtEl>
                                        <p:attrNameLst>
                                          <p:attrName>style.visibility</p:attrName>
                                        </p:attrNameLst>
                                      </p:cBhvr>
                                      <p:to>
                                        <p:strVal val="visible"/>
                                      </p:to>
                                    </p:set>
                                    <p:animEffect transition="in" filter="fade">
                                      <p:cBhvr>
                                        <p:cTn id="64" dur="1000"/>
                                        <p:tgtEl>
                                          <p:spTgt spid="4">
                                            <p:txEl>
                                              <p:pRg st="8" end="8"/>
                                            </p:txEl>
                                          </p:spTgt>
                                        </p:tgtEl>
                                      </p:cBhvr>
                                    </p:animEffect>
                                    <p:anim calcmode="lin" valueType="num">
                                      <p:cBhvr>
                                        <p:cTn id="6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
                                            <p:txEl>
                                              <p:pRg st="7" end="7"/>
                                            </p:txEl>
                                          </p:spTgt>
                                        </p:tgtEl>
                                        <p:attrNameLst>
                                          <p:attrName>style.visibility</p:attrName>
                                        </p:attrNameLst>
                                      </p:cBhvr>
                                      <p:to>
                                        <p:strVal val="visible"/>
                                      </p:to>
                                    </p:set>
                                    <p:animEffect transition="in" filter="fade">
                                      <p:cBhvr>
                                        <p:cTn id="71" dur="1000"/>
                                        <p:tgtEl>
                                          <p:spTgt spid="5">
                                            <p:txEl>
                                              <p:pRg st="7" end="7"/>
                                            </p:txEl>
                                          </p:spTgt>
                                        </p:tgtEl>
                                      </p:cBhvr>
                                    </p:animEffect>
                                    <p:anim calcmode="lin" valueType="num">
                                      <p:cBhvr>
                                        <p:cTn id="7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714202"/>
          </a:xfrm>
          <a:solidFill>
            <a:schemeClr val="accent1">
              <a:lumMod val="20000"/>
              <a:lumOff val="80000"/>
            </a:schemeClr>
          </a:solidFill>
          <a:ln>
            <a:solidFill>
              <a:schemeClr val="tx1"/>
            </a:solidFill>
          </a:ln>
        </p:spPr>
        <p:txBody>
          <a:bodyPr>
            <a:normAutofit fontScale="90000"/>
          </a:bodyPr>
          <a:lstStyle/>
          <a:p>
            <a:r>
              <a:rPr lang="en-GB" dirty="0" smtClean="0"/>
              <a:t>Plenary Activity: Tell your partner about what things in Jesus’ baptism mean..</a:t>
            </a:r>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960466"/>
            <a:ext cx="432048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9552" y="2960466"/>
            <a:ext cx="2016224" cy="1200329"/>
          </a:xfrm>
          <a:prstGeom prst="rect">
            <a:avLst/>
          </a:prstGeom>
          <a:noFill/>
        </p:spPr>
        <p:txBody>
          <a:bodyPr wrap="square" rtlCol="0">
            <a:spAutoFit/>
          </a:bodyPr>
          <a:lstStyle/>
          <a:p>
            <a:r>
              <a:rPr lang="en-GB" sz="7200" dirty="0" smtClean="0"/>
              <a:t>?</a:t>
            </a:r>
            <a:r>
              <a:rPr lang="en-GB" sz="4000" dirty="0" smtClean="0"/>
              <a:t>dove</a:t>
            </a:r>
            <a:endParaRPr lang="en-GB" sz="4000" dirty="0"/>
          </a:p>
        </p:txBody>
      </p:sp>
      <p:sp>
        <p:nvSpPr>
          <p:cNvPr id="6" name="TextBox 5"/>
          <p:cNvSpPr txBox="1"/>
          <p:nvPr/>
        </p:nvSpPr>
        <p:spPr>
          <a:xfrm>
            <a:off x="7202356" y="2456082"/>
            <a:ext cx="1512168" cy="1200329"/>
          </a:xfrm>
          <a:prstGeom prst="rect">
            <a:avLst/>
          </a:prstGeom>
          <a:noFill/>
        </p:spPr>
        <p:txBody>
          <a:bodyPr wrap="square" rtlCol="0">
            <a:spAutoFit/>
          </a:bodyPr>
          <a:lstStyle/>
          <a:p>
            <a:r>
              <a:rPr lang="en-GB" sz="7200" dirty="0" smtClean="0"/>
              <a:t>?</a:t>
            </a:r>
            <a:r>
              <a:rPr lang="en-GB" sz="3200" dirty="0" smtClean="0"/>
              <a:t>voice</a:t>
            </a:r>
            <a:endParaRPr lang="en-GB" sz="3200" dirty="0"/>
          </a:p>
        </p:txBody>
      </p:sp>
      <p:sp>
        <p:nvSpPr>
          <p:cNvPr id="7" name="TextBox 6"/>
          <p:cNvSpPr txBox="1"/>
          <p:nvPr/>
        </p:nvSpPr>
        <p:spPr>
          <a:xfrm>
            <a:off x="3023828" y="1944803"/>
            <a:ext cx="3384376" cy="1015663"/>
          </a:xfrm>
          <a:prstGeom prst="rect">
            <a:avLst/>
          </a:prstGeom>
          <a:noFill/>
        </p:spPr>
        <p:txBody>
          <a:bodyPr wrap="square" rtlCol="0">
            <a:spAutoFit/>
          </a:bodyPr>
          <a:lstStyle/>
          <a:p>
            <a:r>
              <a:rPr lang="en-GB" sz="6000" dirty="0" smtClean="0"/>
              <a:t>?</a:t>
            </a:r>
            <a:r>
              <a:rPr lang="en-GB" sz="2800" dirty="0" smtClean="0"/>
              <a:t>heavens opening</a:t>
            </a:r>
            <a:endParaRPr lang="en-GB" sz="2800" dirty="0"/>
          </a:p>
        </p:txBody>
      </p:sp>
      <p:sp>
        <p:nvSpPr>
          <p:cNvPr id="8" name="TextBox 7"/>
          <p:cNvSpPr txBox="1"/>
          <p:nvPr/>
        </p:nvSpPr>
        <p:spPr>
          <a:xfrm>
            <a:off x="7004147" y="4465037"/>
            <a:ext cx="2051720" cy="1015663"/>
          </a:xfrm>
          <a:prstGeom prst="rect">
            <a:avLst/>
          </a:prstGeom>
          <a:noFill/>
        </p:spPr>
        <p:txBody>
          <a:bodyPr wrap="square" rtlCol="0">
            <a:spAutoFit/>
          </a:bodyPr>
          <a:lstStyle/>
          <a:p>
            <a:r>
              <a:rPr lang="en-GB" sz="6000" dirty="0" smtClean="0"/>
              <a:t>?</a:t>
            </a:r>
            <a:r>
              <a:rPr lang="en-GB" sz="2800" dirty="0" smtClean="0"/>
              <a:t>”my Son”</a:t>
            </a:r>
            <a:endParaRPr lang="en-GB" sz="2800" dirty="0"/>
          </a:p>
        </p:txBody>
      </p:sp>
      <p:sp>
        <p:nvSpPr>
          <p:cNvPr id="9" name="TextBox 8"/>
          <p:cNvSpPr txBox="1"/>
          <p:nvPr/>
        </p:nvSpPr>
        <p:spPr>
          <a:xfrm>
            <a:off x="539552" y="4580646"/>
            <a:ext cx="1512168" cy="1446550"/>
          </a:xfrm>
          <a:prstGeom prst="rect">
            <a:avLst/>
          </a:prstGeom>
          <a:noFill/>
        </p:spPr>
        <p:txBody>
          <a:bodyPr wrap="square" rtlCol="0">
            <a:spAutoFit/>
          </a:bodyPr>
          <a:lstStyle/>
          <a:p>
            <a:r>
              <a:rPr lang="en-GB" sz="6000" dirty="0" smtClean="0"/>
              <a:t>?</a:t>
            </a:r>
            <a:r>
              <a:rPr lang="en-GB" sz="2800" dirty="0" smtClean="0"/>
              <a:t>”well pleased”</a:t>
            </a:r>
            <a:endParaRPr lang="en-GB" sz="2800" dirty="0"/>
          </a:p>
        </p:txBody>
      </p:sp>
    </p:spTree>
    <p:extLst>
      <p:ext uri="{BB962C8B-B14F-4D97-AF65-F5344CB8AC3E}">
        <p14:creationId xmlns:p14="http://schemas.microsoft.com/office/powerpoint/2010/main" val="2076376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636680"/>
          </a:xfrm>
          <a:solidFill>
            <a:schemeClr val="accent1">
              <a:lumMod val="20000"/>
              <a:lumOff val="80000"/>
            </a:schemeClr>
          </a:solidFill>
          <a:ln>
            <a:solidFill>
              <a:schemeClr val="tx1"/>
            </a:solidFill>
          </a:ln>
        </p:spPr>
        <p:txBody>
          <a:bodyPr>
            <a:noAutofit/>
          </a:bodyPr>
          <a:lstStyle/>
          <a:p>
            <a:r>
              <a:rPr lang="en-GB" sz="3200" dirty="0" smtClean="0"/>
              <a:t>Explain what each part of Jesus baptism means</a:t>
            </a:r>
            <a:endParaRPr lang="en-GB" sz="32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1450" y="2960466"/>
            <a:ext cx="3574805" cy="2681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9565" y="3061409"/>
            <a:ext cx="2016224" cy="1015663"/>
          </a:xfrm>
          <a:prstGeom prst="rect">
            <a:avLst/>
          </a:prstGeom>
          <a:noFill/>
        </p:spPr>
        <p:txBody>
          <a:bodyPr wrap="square" rtlCol="0">
            <a:spAutoFit/>
          </a:bodyPr>
          <a:lstStyle/>
          <a:p>
            <a:r>
              <a:rPr lang="en-GB" sz="6000" dirty="0" smtClean="0"/>
              <a:t>?</a:t>
            </a:r>
            <a:r>
              <a:rPr lang="en-GB" sz="4000" dirty="0" smtClean="0"/>
              <a:t>dove</a:t>
            </a:r>
            <a:endParaRPr lang="en-GB" sz="4000" dirty="0"/>
          </a:p>
        </p:txBody>
      </p:sp>
      <p:sp>
        <p:nvSpPr>
          <p:cNvPr id="6" name="TextBox 5"/>
          <p:cNvSpPr txBox="1"/>
          <p:nvPr/>
        </p:nvSpPr>
        <p:spPr>
          <a:xfrm>
            <a:off x="6876255" y="1344638"/>
            <a:ext cx="1512168" cy="1200329"/>
          </a:xfrm>
          <a:prstGeom prst="rect">
            <a:avLst/>
          </a:prstGeom>
          <a:noFill/>
        </p:spPr>
        <p:txBody>
          <a:bodyPr wrap="square" rtlCol="0">
            <a:spAutoFit/>
          </a:bodyPr>
          <a:lstStyle/>
          <a:p>
            <a:r>
              <a:rPr lang="en-GB" sz="7200" dirty="0" smtClean="0"/>
              <a:t>?</a:t>
            </a:r>
            <a:r>
              <a:rPr lang="en-GB" sz="3200" dirty="0" smtClean="0"/>
              <a:t>voice</a:t>
            </a:r>
            <a:endParaRPr lang="en-GB" sz="3200" dirty="0"/>
          </a:p>
        </p:txBody>
      </p:sp>
      <p:sp>
        <p:nvSpPr>
          <p:cNvPr id="7" name="TextBox 6"/>
          <p:cNvSpPr txBox="1"/>
          <p:nvPr/>
        </p:nvSpPr>
        <p:spPr>
          <a:xfrm>
            <a:off x="3059832" y="1944803"/>
            <a:ext cx="3024336" cy="1015663"/>
          </a:xfrm>
          <a:prstGeom prst="rect">
            <a:avLst/>
          </a:prstGeom>
          <a:noFill/>
        </p:spPr>
        <p:txBody>
          <a:bodyPr wrap="square" rtlCol="0">
            <a:spAutoFit/>
          </a:bodyPr>
          <a:lstStyle/>
          <a:p>
            <a:r>
              <a:rPr lang="en-GB" sz="6000" dirty="0" smtClean="0"/>
              <a:t>?</a:t>
            </a:r>
            <a:r>
              <a:rPr lang="en-GB" sz="2800" dirty="0" smtClean="0"/>
              <a:t>heavens opening</a:t>
            </a:r>
            <a:endParaRPr lang="en-GB" sz="2800" dirty="0"/>
          </a:p>
        </p:txBody>
      </p:sp>
      <p:sp>
        <p:nvSpPr>
          <p:cNvPr id="8" name="TextBox 7"/>
          <p:cNvSpPr txBox="1"/>
          <p:nvPr/>
        </p:nvSpPr>
        <p:spPr>
          <a:xfrm>
            <a:off x="7068616" y="4077072"/>
            <a:ext cx="2051720" cy="1015663"/>
          </a:xfrm>
          <a:prstGeom prst="rect">
            <a:avLst/>
          </a:prstGeom>
          <a:noFill/>
        </p:spPr>
        <p:txBody>
          <a:bodyPr wrap="square" rtlCol="0">
            <a:spAutoFit/>
          </a:bodyPr>
          <a:lstStyle/>
          <a:p>
            <a:r>
              <a:rPr lang="en-GB" sz="6000" dirty="0" smtClean="0"/>
              <a:t>?</a:t>
            </a:r>
            <a:r>
              <a:rPr lang="en-GB" sz="2800" dirty="0"/>
              <a:t> </a:t>
            </a:r>
            <a:r>
              <a:rPr lang="en-GB" sz="2800" dirty="0" smtClean="0"/>
              <a:t>“my Son”</a:t>
            </a:r>
            <a:endParaRPr lang="en-GB" sz="2800" dirty="0"/>
          </a:p>
        </p:txBody>
      </p:sp>
      <p:sp>
        <p:nvSpPr>
          <p:cNvPr id="9" name="TextBox 8"/>
          <p:cNvSpPr txBox="1"/>
          <p:nvPr/>
        </p:nvSpPr>
        <p:spPr>
          <a:xfrm>
            <a:off x="239565" y="4397529"/>
            <a:ext cx="1512168" cy="1446550"/>
          </a:xfrm>
          <a:prstGeom prst="rect">
            <a:avLst/>
          </a:prstGeom>
          <a:noFill/>
        </p:spPr>
        <p:txBody>
          <a:bodyPr wrap="square" rtlCol="0">
            <a:spAutoFit/>
          </a:bodyPr>
          <a:lstStyle/>
          <a:p>
            <a:r>
              <a:rPr lang="en-GB" sz="6000" dirty="0" smtClean="0"/>
              <a:t>?</a:t>
            </a:r>
            <a:r>
              <a:rPr lang="en-GB" sz="2800" dirty="0" smtClean="0"/>
              <a:t> “well pleased”</a:t>
            </a:r>
            <a:endParaRPr lang="en-GB" sz="2800" dirty="0"/>
          </a:p>
        </p:txBody>
      </p:sp>
      <p:sp>
        <p:nvSpPr>
          <p:cNvPr id="3" name="TextBox 2"/>
          <p:cNvSpPr txBox="1"/>
          <p:nvPr/>
        </p:nvSpPr>
        <p:spPr>
          <a:xfrm>
            <a:off x="7324480" y="5229200"/>
            <a:ext cx="1600301" cy="1477328"/>
          </a:xfrm>
          <a:prstGeom prst="rect">
            <a:avLst/>
          </a:prstGeom>
          <a:solidFill>
            <a:schemeClr val="accent3">
              <a:lumMod val="20000"/>
              <a:lumOff val="80000"/>
            </a:schemeClr>
          </a:solidFill>
        </p:spPr>
        <p:txBody>
          <a:bodyPr wrap="square" rtlCol="0">
            <a:spAutoFit/>
          </a:bodyPr>
          <a:lstStyle/>
          <a:p>
            <a:r>
              <a:rPr lang="en-GB" dirty="0" smtClean="0"/>
              <a:t>Jesus is, and always was, God’s son – divine, like God.</a:t>
            </a:r>
            <a:endParaRPr lang="en-GB" dirty="0"/>
          </a:p>
        </p:txBody>
      </p:sp>
      <p:sp>
        <p:nvSpPr>
          <p:cNvPr id="10" name="TextBox 9"/>
          <p:cNvSpPr txBox="1"/>
          <p:nvPr/>
        </p:nvSpPr>
        <p:spPr>
          <a:xfrm>
            <a:off x="7161390" y="2322746"/>
            <a:ext cx="1866172" cy="1754326"/>
          </a:xfrm>
          <a:prstGeom prst="rect">
            <a:avLst/>
          </a:prstGeom>
          <a:solidFill>
            <a:schemeClr val="accent3">
              <a:lumMod val="20000"/>
              <a:lumOff val="80000"/>
            </a:schemeClr>
          </a:solidFill>
        </p:spPr>
        <p:txBody>
          <a:bodyPr wrap="square" rtlCol="0">
            <a:spAutoFit/>
          </a:bodyPr>
          <a:lstStyle/>
          <a:p>
            <a:r>
              <a:rPr lang="en-GB" dirty="0" smtClean="0"/>
              <a:t>God is totally other, neither male nor female. A voice from heaven represents God</a:t>
            </a:r>
            <a:endParaRPr lang="en-GB" dirty="0"/>
          </a:p>
        </p:txBody>
      </p:sp>
      <p:sp>
        <p:nvSpPr>
          <p:cNvPr id="11" name="TextBox 10"/>
          <p:cNvSpPr txBox="1"/>
          <p:nvPr/>
        </p:nvSpPr>
        <p:spPr>
          <a:xfrm>
            <a:off x="1751733" y="4952202"/>
            <a:ext cx="1572670" cy="1754326"/>
          </a:xfrm>
          <a:prstGeom prst="rect">
            <a:avLst/>
          </a:prstGeom>
          <a:solidFill>
            <a:schemeClr val="accent3">
              <a:lumMod val="20000"/>
              <a:lumOff val="80000"/>
            </a:schemeClr>
          </a:solidFill>
        </p:spPr>
        <p:txBody>
          <a:bodyPr wrap="square" rtlCol="0">
            <a:spAutoFit/>
          </a:bodyPr>
          <a:lstStyle/>
          <a:p>
            <a:r>
              <a:rPr lang="en-GB" dirty="0" smtClean="0"/>
              <a:t>Shows God’s approval. Also hints Jesus will be like the suffering servant.</a:t>
            </a:r>
            <a:endParaRPr lang="en-GB" dirty="0"/>
          </a:p>
        </p:txBody>
      </p:sp>
      <p:sp>
        <p:nvSpPr>
          <p:cNvPr id="12" name="TextBox 11"/>
          <p:cNvSpPr txBox="1"/>
          <p:nvPr/>
        </p:nvSpPr>
        <p:spPr>
          <a:xfrm>
            <a:off x="182216" y="1488760"/>
            <a:ext cx="2517576" cy="1754326"/>
          </a:xfrm>
          <a:prstGeom prst="rect">
            <a:avLst/>
          </a:prstGeom>
          <a:solidFill>
            <a:schemeClr val="accent3">
              <a:lumMod val="20000"/>
              <a:lumOff val="80000"/>
            </a:schemeClr>
          </a:solidFill>
        </p:spPr>
        <p:txBody>
          <a:bodyPr wrap="square" rtlCol="0">
            <a:spAutoFit/>
          </a:bodyPr>
          <a:lstStyle/>
          <a:p>
            <a:pPr marL="285750" indent="-285750">
              <a:buFont typeface="Arial" panose="020B0604020202020204" pitchFamily="34" charset="0"/>
              <a:buChar char="•"/>
            </a:pPr>
            <a:r>
              <a:rPr lang="en-GB" dirty="0" smtClean="0"/>
              <a:t>Shows Jesus is the Messiah, God’s anointed one.</a:t>
            </a:r>
          </a:p>
          <a:p>
            <a:pPr marL="285750" indent="-285750">
              <a:buFont typeface="Arial" panose="020B0604020202020204" pitchFamily="34" charset="0"/>
              <a:buChar char="•"/>
            </a:pPr>
            <a:r>
              <a:rPr lang="en-GB" dirty="0" smtClean="0"/>
              <a:t>Jesus comes in peace.</a:t>
            </a:r>
          </a:p>
          <a:p>
            <a:pPr marL="285750" indent="-285750">
              <a:buFont typeface="Arial" panose="020B0604020202020204" pitchFamily="34" charset="0"/>
              <a:buChar char="•"/>
            </a:pPr>
            <a:r>
              <a:rPr lang="en-GB" dirty="0" smtClean="0"/>
              <a:t> Is also like a new act of creation (Gen 1:1)</a:t>
            </a:r>
            <a:endParaRPr lang="en-GB" dirty="0"/>
          </a:p>
        </p:txBody>
      </p:sp>
      <p:sp>
        <p:nvSpPr>
          <p:cNvPr id="13" name="TextBox 12"/>
          <p:cNvSpPr txBox="1"/>
          <p:nvPr/>
        </p:nvSpPr>
        <p:spPr>
          <a:xfrm>
            <a:off x="3807853" y="1740470"/>
            <a:ext cx="2276315" cy="646331"/>
          </a:xfrm>
          <a:prstGeom prst="rect">
            <a:avLst/>
          </a:prstGeom>
          <a:solidFill>
            <a:schemeClr val="accent3">
              <a:lumMod val="20000"/>
              <a:lumOff val="80000"/>
            </a:schemeClr>
          </a:solidFill>
        </p:spPr>
        <p:txBody>
          <a:bodyPr wrap="square" rtlCol="0">
            <a:spAutoFit/>
          </a:bodyPr>
          <a:lstStyle/>
          <a:p>
            <a:r>
              <a:rPr lang="en-GB" dirty="0" smtClean="0"/>
              <a:t>God’s truth, Kingdom and rule are coming.</a:t>
            </a:r>
            <a:endParaRPr lang="en-GB" dirty="0"/>
          </a:p>
        </p:txBody>
      </p:sp>
    </p:spTree>
    <p:extLst>
      <p:ext uri="{BB962C8B-B14F-4D97-AF65-F5344CB8AC3E}">
        <p14:creationId xmlns:p14="http://schemas.microsoft.com/office/powerpoint/2010/main" val="61205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548680"/>
            <a:ext cx="7772400" cy="1470025"/>
          </a:xfrm>
          <a:solidFill>
            <a:schemeClr val="accent1">
              <a:lumMod val="20000"/>
              <a:lumOff val="80000"/>
            </a:schemeClr>
          </a:solidFill>
          <a:ln>
            <a:solidFill>
              <a:schemeClr val="tx1"/>
            </a:solidFill>
          </a:ln>
        </p:spPr>
        <p:txBody>
          <a:bodyPr>
            <a:normAutofit/>
          </a:bodyPr>
          <a:lstStyle/>
          <a:p>
            <a:r>
              <a:rPr lang="en-GB" dirty="0" smtClean="0"/>
              <a:t>The Importance of Jesus’ Baptism – Part 2</a:t>
            </a:r>
            <a:endParaRPr lang="en-GB" dirty="0"/>
          </a:p>
        </p:txBody>
      </p:sp>
      <p:sp>
        <p:nvSpPr>
          <p:cNvPr id="3" name="Subtitle 2"/>
          <p:cNvSpPr>
            <a:spLocks noGrp="1"/>
          </p:cNvSpPr>
          <p:nvPr>
            <p:ph type="subTitle" idx="1"/>
          </p:nvPr>
        </p:nvSpPr>
        <p:spPr>
          <a:xfrm>
            <a:off x="251520" y="2492896"/>
            <a:ext cx="4464496" cy="4104456"/>
          </a:xfrm>
          <a:solidFill>
            <a:schemeClr val="accent2">
              <a:lumMod val="20000"/>
              <a:lumOff val="80000"/>
            </a:schemeClr>
          </a:solidFill>
          <a:ln>
            <a:solidFill>
              <a:schemeClr val="tx1"/>
            </a:solidFill>
          </a:ln>
        </p:spPr>
        <p:txBody>
          <a:bodyPr>
            <a:normAutofit fontScale="85000" lnSpcReduction="10000"/>
          </a:bodyPr>
          <a:lstStyle/>
          <a:p>
            <a:pPr algn="l"/>
            <a:r>
              <a:rPr lang="en-GB" b="1" u="sng" dirty="0" smtClean="0">
                <a:solidFill>
                  <a:schemeClr val="tx1"/>
                </a:solidFill>
              </a:rPr>
              <a:t>Learning Intentions:</a:t>
            </a:r>
          </a:p>
          <a:p>
            <a:pPr algn="l"/>
            <a:endParaRPr lang="en-GB" dirty="0" smtClean="0">
              <a:solidFill>
                <a:schemeClr val="tx1"/>
              </a:solidFill>
            </a:endParaRPr>
          </a:p>
          <a:p>
            <a:pPr algn="l"/>
            <a:r>
              <a:rPr lang="en-GB" dirty="0" smtClean="0">
                <a:solidFill>
                  <a:schemeClr val="tx1"/>
                </a:solidFill>
              </a:rPr>
              <a:t>- I understand the significance of Jesus’ baptism for Jesus, and its importance for Christians today.</a:t>
            </a:r>
          </a:p>
          <a:p>
            <a:pPr algn="l"/>
            <a:endParaRPr lang="en-GB" dirty="0">
              <a:solidFill>
                <a:schemeClr val="tx1"/>
              </a:solidFill>
            </a:endParaRPr>
          </a:p>
          <a:p>
            <a:pPr algn="l"/>
            <a:r>
              <a:rPr lang="en-GB" dirty="0" smtClean="0">
                <a:solidFill>
                  <a:schemeClr val="tx1"/>
                </a:solidFill>
              </a:rPr>
              <a:t>- To reflect on the effects of Jesus’ baptism on Jesus</a:t>
            </a:r>
            <a:endParaRPr lang="en-GB" dirty="0">
              <a:solidFill>
                <a:schemeClr val="tx1"/>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365104"/>
            <a:ext cx="2638701" cy="197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04048" y="2425147"/>
            <a:ext cx="4032448" cy="1754326"/>
          </a:xfrm>
          <a:prstGeom prst="rect">
            <a:avLst/>
          </a:prstGeom>
          <a:solidFill>
            <a:schemeClr val="accent3">
              <a:lumMod val="40000"/>
              <a:lumOff val="60000"/>
            </a:schemeClr>
          </a:solidFill>
          <a:ln>
            <a:solidFill>
              <a:schemeClr val="tx1"/>
            </a:solidFill>
          </a:ln>
        </p:spPr>
        <p:txBody>
          <a:bodyPr wrap="square" rtlCol="0">
            <a:spAutoFit/>
          </a:bodyPr>
          <a:lstStyle/>
          <a:p>
            <a:r>
              <a:rPr lang="en-GB" dirty="0" smtClean="0"/>
              <a:t>In Mark, Jesus’ baptism is a private experience: no-one except Jesus hears the voice or sees the Spirit. </a:t>
            </a:r>
          </a:p>
          <a:p>
            <a:endParaRPr lang="en-GB" dirty="0"/>
          </a:p>
          <a:p>
            <a:r>
              <a:rPr lang="en-GB" dirty="0" smtClean="0"/>
              <a:t>What effect would this event have on Jesus ?</a:t>
            </a:r>
            <a:endParaRPr lang="en-GB" dirty="0"/>
          </a:p>
        </p:txBody>
      </p:sp>
    </p:spTree>
    <p:extLst>
      <p:ext uri="{BB962C8B-B14F-4D97-AF65-F5344CB8AC3E}">
        <p14:creationId xmlns:p14="http://schemas.microsoft.com/office/powerpoint/2010/main" val="151695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031" y="188640"/>
            <a:ext cx="8229600" cy="792088"/>
          </a:xfrm>
          <a:solidFill>
            <a:schemeClr val="accent1">
              <a:lumMod val="20000"/>
              <a:lumOff val="80000"/>
            </a:schemeClr>
          </a:solidFill>
          <a:ln>
            <a:solidFill>
              <a:schemeClr val="tx1"/>
            </a:solidFill>
          </a:ln>
        </p:spPr>
        <p:txBody>
          <a:bodyPr/>
          <a:lstStyle/>
          <a:p>
            <a:r>
              <a:rPr lang="en-GB" dirty="0" smtClean="0"/>
              <a:t>Meaning for Jesus</a:t>
            </a:r>
            <a:endParaRPr lang="en-GB" dirty="0"/>
          </a:p>
        </p:txBody>
      </p:sp>
      <p:pic>
        <p:nvPicPr>
          <p:cNvPr id="1026" name="Picture 2" descr="http://www.bible.ca/baptism-of-jesu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660" b="11650"/>
          <a:stretch/>
        </p:blipFill>
        <p:spPr bwMode="auto">
          <a:xfrm>
            <a:off x="201351" y="1196752"/>
            <a:ext cx="2421198" cy="22322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7368" y="3645024"/>
            <a:ext cx="8640960" cy="3046988"/>
          </a:xfrm>
          <a:prstGeom prst="rect">
            <a:avLst/>
          </a:prstGeom>
          <a:solidFill>
            <a:schemeClr val="accent2">
              <a:lumMod val="20000"/>
              <a:lumOff val="8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GB" sz="2400" b="1" dirty="0" smtClean="0"/>
              <a:t>Confirms him as the Messiah, </a:t>
            </a:r>
            <a:r>
              <a:rPr lang="en-GB" sz="2400" dirty="0" smtClean="0"/>
              <a:t>the Christ (=the anointed one)</a:t>
            </a:r>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r>
              <a:rPr lang="en-GB" sz="2400" b="1" dirty="0" smtClean="0"/>
              <a:t>Confirms that he is the Son of God: </a:t>
            </a:r>
            <a:r>
              <a:rPr lang="en-GB" sz="2400" dirty="0" smtClean="0"/>
              <a:t>in a unique relationship with God – and therefore has a unique authority</a:t>
            </a:r>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r>
              <a:rPr lang="en-GB" sz="2400" b="1" dirty="0" smtClean="0"/>
              <a:t>Confirm that he has a mission to fulfil  </a:t>
            </a:r>
            <a:r>
              <a:rPr lang="en-GB" sz="2400" dirty="0" smtClean="0"/>
              <a:t>(in the OT the Spirit is given to people for carrying out a special task) -  to proclaim God’s rule, with his authority as Son of God.</a:t>
            </a:r>
            <a:endParaRPr lang="en-GB" dirty="0" smtClean="0"/>
          </a:p>
        </p:txBody>
      </p:sp>
      <p:sp>
        <p:nvSpPr>
          <p:cNvPr id="6" name="TextBox 5"/>
          <p:cNvSpPr txBox="1"/>
          <p:nvPr/>
        </p:nvSpPr>
        <p:spPr>
          <a:xfrm>
            <a:off x="2969930" y="1196752"/>
            <a:ext cx="5997060" cy="2123658"/>
          </a:xfrm>
          <a:prstGeom prst="rect">
            <a:avLst/>
          </a:prstGeom>
          <a:solidFill>
            <a:srgbClr val="FFFF00"/>
          </a:solidFill>
        </p:spPr>
        <p:txBody>
          <a:bodyPr wrap="square" rtlCol="0">
            <a:spAutoFit/>
          </a:bodyPr>
          <a:lstStyle/>
          <a:p>
            <a:pPr marL="342900" indent="-342900">
              <a:buFont typeface="+mj-lt"/>
              <a:buAutoNum type="arabicPeriod"/>
            </a:pPr>
            <a:r>
              <a:rPr lang="en-GB" sz="2200" dirty="0" smtClean="0"/>
              <a:t>Explain three ways that Jesus’ baptism is important for him. </a:t>
            </a:r>
          </a:p>
          <a:p>
            <a:pPr marL="342900" indent="-342900">
              <a:buFont typeface="+mj-lt"/>
              <a:buAutoNum type="arabicPeriod"/>
            </a:pPr>
            <a:r>
              <a:rPr lang="en-GB" sz="2200" dirty="0"/>
              <a:t>Which of these ways do you think was most significant for Jesus himself</a:t>
            </a:r>
            <a:r>
              <a:rPr lang="en-GB" sz="2200" dirty="0" smtClean="0"/>
              <a:t>?</a:t>
            </a:r>
          </a:p>
          <a:p>
            <a:pPr marL="342900" indent="-342900">
              <a:buFont typeface="+mj-lt"/>
              <a:buAutoNum type="arabicPeriod"/>
            </a:pPr>
            <a:r>
              <a:rPr lang="en-GB" sz="2200" dirty="0" smtClean="0"/>
              <a:t>How is Jesus’ baptism a “watershed” moment, marking a new phase in his life?</a:t>
            </a:r>
          </a:p>
        </p:txBody>
      </p:sp>
    </p:spTree>
    <p:extLst>
      <p:ext uri="{BB962C8B-B14F-4D97-AF65-F5344CB8AC3E}">
        <p14:creationId xmlns:p14="http://schemas.microsoft.com/office/powerpoint/2010/main" val="202965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835224"/>
            <a:ext cx="4896544" cy="138499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GB" sz="2800" b="1" dirty="0" smtClean="0"/>
              <a:t>Why did Jesus, who was sinless, go to be baptised by John, for the forgiveness of sins?</a:t>
            </a:r>
            <a:endParaRPr lang="en-GB" sz="2800" b="1" dirty="0"/>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31"/>
          <a:stretch/>
        </p:blipFill>
        <p:spPr bwMode="auto">
          <a:xfrm>
            <a:off x="6379028" y="2082932"/>
            <a:ext cx="2764971" cy="36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1253" y="3555302"/>
            <a:ext cx="3564303" cy="2612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18857"/>
            <a:ext cx="2520280" cy="271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rved Down Arrow 1"/>
          <p:cNvSpPr/>
          <p:nvPr/>
        </p:nvSpPr>
        <p:spPr>
          <a:xfrm flipH="1">
            <a:off x="4984845" y="2651432"/>
            <a:ext cx="1368152" cy="77756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urved Down Arrow 7"/>
          <p:cNvSpPr/>
          <p:nvPr/>
        </p:nvSpPr>
        <p:spPr>
          <a:xfrm flipH="1">
            <a:off x="1439652" y="3221959"/>
            <a:ext cx="1368152" cy="77756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3971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79388" y="274638"/>
            <a:ext cx="8785225" cy="1143000"/>
          </a:xfrm>
        </p:spPr>
        <p:txBody>
          <a:bodyPr/>
          <a:lstStyle/>
          <a:p>
            <a:pPr algn="ctr" eaLnBrk="1" hangingPunct="1"/>
            <a:r>
              <a:rPr lang="en-GB" smtClean="0"/>
              <a:t>Titles of Jesus</a:t>
            </a:r>
          </a:p>
        </p:txBody>
      </p:sp>
      <p:graphicFrame>
        <p:nvGraphicFramePr>
          <p:cNvPr id="4" name="Content Placeholder 3"/>
          <p:cNvGraphicFramePr>
            <a:graphicFrameLocks noGrp="1"/>
          </p:cNvGraphicFramePr>
          <p:nvPr>
            <p:ph sz="quarter" idx="1"/>
          </p:nvPr>
        </p:nvGraphicFramePr>
        <p:xfrm>
          <a:off x="179388" y="1447800"/>
          <a:ext cx="8785225" cy="5199113"/>
        </p:xfrm>
        <a:graphic>
          <a:graphicData uri="http://schemas.openxmlformats.org/drawingml/2006/table">
            <a:tbl>
              <a:tblPr firstRow="1" bandRow="1">
                <a:tableStyleId>{5C22544A-7EE6-4342-B048-85BDC9FD1C3A}</a:tableStyleId>
              </a:tblPr>
              <a:tblGrid>
                <a:gridCol w="1944271"/>
                <a:gridCol w="6840954"/>
              </a:tblGrid>
              <a:tr h="469009">
                <a:tc>
                  <a:txBody>
                    <a:bodyPr/>
                    <a:lstStyle/>
                    <a:p>
                      <a:r>
                        <a:rPr lang="en-GB" sz="1800" dirty="0" smtClean="0"/>
                        <a:t>Title</a:t>
                      </a:r>
                      <a:endParaRPr lang="en-GB" sz="1800" dirty="0"/>
                    </a:p>
                  </a:txBody>
                  <a:tcPr marL="91443" marR="91443" marT="45718" marB="45718"/>
                </a:tc>
                <a:tc>
                  <a:txBody>
                    <a:bodyPr/>
                    <a:lstStyle/>
                    <a:p>
                      <a:r>
                        <a:rPr lang="en-GB" sz="1800" dirty="0" smtClean="0"/>
                        <a:t>Meaning</a:t>
                      </a:r>
                      <a:endParaRPr lang="en-GB" sz="1800" dirty="0"/>
                    </a:p>
                  </a:txBody>
                  <a:tcPr marL="91443" marR="91443" marT="45718" marB="45718"/>
                </a:tc>
              </a:tr>
              <a:tr h="725328">
                <a:tc>
                  <a:txBody>
                    <a:bodyPr/>
                    <a:lstStyle/>
                    <a:p>
                      <a:r>
                        <a:rPr lang="en-GB" sz="1800" dirty="0" smtClean="0"/>
                        <a:t>Son</a:t>
                      </a:r>
                      <a:r>
                        <a:rPr lang="en-GB" sz="1800" baseline="0" dirty="0" smtClean="0"/>
                        <a:t> of God</a:t>
                      </a:r>
                      <a:endParaRPr lang="en-GB" sz="1800" dirty="0"/>
                    </a:p>
                  </a:txBody>
                  <a:tcPr marL="91443" marR="91443" marT="45718" marB="45718"/>
                </a:tc>
                <a:tc>
                  <a:txBody>
                    <a:bodyPr/>
                    <a:lstStyle/>
                    <a:p>
                      <a:r>
                        <a:rPr lang="en-GB" sz="1800" dirty="0" smtClean="0"/>
                        <a:t>Never</a:t>
                      </a:r>
                      <a:r>
                        <a:rPr lang="en-GB" sz="1800" baseline="0" dirty="0" smtClean="0"/>
                        <a:t> used by Jesus. Used by Mark at Jesus’ baptism &amp; transfiguration.  In Jewish Scripture the King of Israel was sometimes called God’s son.</a:t>
                      </a:r>
                      <a:endParaRPr lang="en-GB" sz="1800" dirty="0"/>
                    </a:p>
                  </a:txBody>
                  <a:tcPr marL="91443" marR="91443" marT="45718" marB="45718"/>
                </a:tc>
              </a:tr>
              <a:tr h="725328">
                <a:tc>
                  <a:txBody>
                    <a:bodyPr/>
                    <a:lstStyle/>
                    <a:p>
                      <a:r>
                        <a:rPr lang="en-GB" sz="1800" dirty="0" smtClean="0"/>
                        <a:t>Christ</a:t>
                      </a:r>
                      <a:endParaRPr lang="en-GB" sz="1800" dirty="0"/>
                    </a:p>
                  </a:txBody>
                  <a:tcPr marL="91443" marR="91443" marT="45718" marB="45718"/>
                </a:tc>
                <a:tc>
                  <a:txBody>
                    <a:bodyPr/>
                    <a:lstStyle/>
                    <a:p>
                      <a:r>
                        <a:rPr lang="en-GB" sz="1800" b="1" dirty="0" smtClean="0"/>
                        <a:t>Greek </a:t>
                      </a:r>
                      <a:r>
                        <a:rPr lang="en-GB" sz="1800" b="0" dirty="0" smtClean="0"/>
                        <a:t>– anointed</a:t>
                      </a:r>
                      <a:r>
                        <a:rPr lang="en-GB" sz="1800" b="0" baseline="0" dirty="0" smtClean="0"/>
                        <a:t> one. Used for people with a special task in Jewish Scripture. High priests and kings were anointed with oil as a sign that God chose them.</a:t>
                      </a:r>
                      <a:endParaRPr lang="en-GB" sz="1800" b="1" dirty="0"/>
                    </a:p>
                  </a:txBody>
                  <a:tcPr marL="91443" marR="91443" marT="45718" marB="45718"/>
                </a:tc>
              </a:tr>
              <a:tr h="914371">
                <a:tc>
                  <a:txBody>
                    <a:bodyPr/>
                    <a:lstStyle/>
                    <a:p>
                      <a:r>
                        <a:rPr lang="en-GB" sz="1800" dirty="0" smtClean="0"/>
                        <a:t>Messiah</a:t>
                      </a:r>
                      <a:endParaRPr lang="en-GB" sz="1800" dirty="0"/>
                    </a:p>
                  </a:txBody>
                  <a:tcPr marL="91443" marR="91443" marT="45718" marB="45718"/>
                </a:tc>
                <a:tc>
                  <a:txBody>
                    <a:bodyPr/>
                    <a:lstStyle/>
                    <a:p>
                      <a:r>
                        <a:rPr lang="en-GB" sz="1800" b="1" dirty="0" smtClean="0"/>
                        <a:t>Hebrew </a:t>
                      </a:r>
                      <a:r>
                        <a:rPr lang="en-GB" sz="1800" b="0" dirty="0" smtClean="0"/>
                        <a:t>– anointed one. The Jews</a:t>
                      </a:r>
                      <a:r>
                        <a:rPr lang="en-GB" sz="1800" b="0" baseline="0" dirty="0" smtClean="0"/>
                        <a:t> believed a Messiah would save them from the Romans and restore the glorious reign of King David. Never used by Jesus, used by Peter in his declaration.</a:t>
                      </a:r>
                      <a:endParaRPr lang="en-GB" sz="1800" b="1" dirty="0"/>
                    </a:p>
                  </a:txBody>
                  <a:tcPr marL="91443" marR="91443" marT="45718" marB="45718"/>
                </a:tc>
              </a:tr>
              <a:tr h="914371">
                <a:tc>
                  <a:txBody>
                    <a:bodyPr/>
                    <a:lstStyle/>
                    <a:p>
                      <a:r>
                        <a:rPr lang="en-GB" sz="1800" dirty="0" smtClean="0"/>
                        <a:t>Son of David</a:t>
                      </a:r>
                      <a:endParaRPr lang="en-GB" sz="1800" dirty="0"/>
                    </a:p>
                  </a:txBody>
                  <a:tcPr marL="91443" marR="91443" marT="45718" marB="45718"/>
                </a:tc>
                <a:tc>
                  <a:txBody>
                    <a:bodyPr/>
                    <a:lstStyle/>
                    <a:p>
                      <a:r>
                        <a:rPr lang="en-GB" sz="1800" dirty="0" smtClean="0"/>
                        <a:t>Most Jews expected the future</a:t>
                      </a:r>
                      <a:r>
                        <a:rPr lang="en-GB" sz="1800" baseline="0" dirty="0" smtClean="0"/>
                        <a:t> Messiah to be a descendant of King David (the greatest king of Israel).  Jesus’ family tree can be traced back to David. Used by Blind </a:t>
                      </a:r>
                      <a:r>
                        <a:rPr lang="en-GB" sz="1800" baseline="0" dirty="0" err="1" smtClean="0"/>
                        <a:t>Bartimaeus</a:t>
                      </a:r>
                      <a:r>
                        <a:rPr lang="en-GB" sz="1800" baseline="0" dirty="0" smtClean="0"/>
                        <a:t> and at Entry into Jerusalem.</a:t>
                      </a:r>
                      <a:endParaRPr lang="en-GB" sz="1800" dirty="0"/>
                    </a:p>
                  </a:txBody>
                  <a:tcPr marL="91443" marR="91443" marT="45718" marB="45718"/>
                </a:tc>
              </a:tr>
              <a:tr h="725328">
                <a:tc>
                  <a:txBody>
                    <a:bodyPr/>
                    <a:lstStyle/>
                    <a:p>
                      <a:r>
                        <a:rPr lang="en-GB" sz="1800" dirty="0" smtClean="0"/>
                        <a:t>Son of Man</a:t>
                      </a:r>
                      <a:endParaRPr lang="en-GB" sz="1800" dirty="0"/>
                    </a:p>
                  </a:txBody>
                  <a:tcPr marL="91443" marR="91443" marT="45718" marB="45718"/>
                </a:tc>
                <a:tc>
                  <a:txBody>
                    <a:bodyPr/>
                    <a:lstStyle/>
                    <a:p>
                      <a:r>
                        <a:rPr lang="en-GB" sz="1800" dirty="0" smtClean="0"/>
                        <a:t>Used often by Jesus meaning ‘a heavenly being with power and authority from God’. Comes from prophecies (Ezekiel and Daniel).</a:t>
                      </a:r>
                      <a:endParaRPr lang="en-GB" sz="1800" dirty="0"/>
                    </a:p>
                  </a:txBody>
                  <a:tcPr marL="91443" marR="91443" marT="45718" marB="45718"/>
                </a:tc>
              </a:tr>
              <a:tr h="725328">
                <a:tc>
                  <a:txBody>
                    <a:bodyPr/>
                    <a:lstStyle/>
                    <a:p>
                      <a:r>
                        <a:rPr lang="en-GB" sz="1800" dirty="0" smtClean="0"/>
                        <a:t>Saviour</a:t>
                      </a:r>
                      <a:endParaRPr lang="en-GB" sz="1800" dirty="0"/>
                    </a:p>
                  </a:txBody>
                  <a:tcPr marL="91443" marR="91443" marT="45718" marB="45718"/>
                </a:tc>
                <a:tc>
                  <a:txBody>
                    <a:bodyPr/>
                    <a:lstStyle/>
                    <a:p>
                      <a:r>
                        <a:rPr lang="en-GB" sz="1800" dirty="0" smtClean="0"/>
                        <a:t>Jesus means ‘God saves’. Jesus offers salvation to humans</a:t>
                      </a:r>
                      <a:r>
                        <a:rPr lang="en-GB" sz="1800" baseline="0" dirty="0" smtClean="0"/>
                        <a:t> through his death and Resurrection. He sacrificed himself and took mans punishment.</a:t>
                      </a:r>
                      <a:endParaRPr lang="en-GB" sz="1800" dirty="0"/>
                    </a:p>
                  </a:txBody>
                  <a:tcPr marL="91443" marR="91443" marT="45718" marB="45718"/>
                </a:tc>
              </a:tr>
            </a:tbl>
          </a:graphicData>
        </a:graphic>
      </p:graphicFrame>
    </p:spTree>
    <p:extLst>
      <p:ext uri="{BB962C8B-B14F-4D97-AF65-F5344CB8AC3E}">
        <p14:creationId xmlns:p14="http://schemas.microsoft.com/office/powerpoint/2010/main" val="64020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dissolve">
                                      <p:cBhvr>
                                        <p:cTn id="7" dur="10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496" y="1196752"/>
            <a:ext cx="8708506" cy="4524315"/>
          </a:xfrm>
          <a:prstGeom prst="rect">
            <a:avLst/>
          </a:prstGeom>
          <a:solidFill>
            <a:schemeClr val="accent2">
              <a:lumMod val="40000"/>
              <a:lumOff val="60000"/>
            </a:schemeClr>
          </a:solidFill>
          <a:ln>
            <a:solidFill>
              <a:schemeClr val="tx1"/>
            </a:solidFill>
          </a:ln>
        </p:spPr>
        <p:txBody>
          <a:bodyPr wrap="square">
            <a:spAutoFit/>
          </a:bodyPr>
          <a:lstStyle/>
          <a:p>
            <a:pPr marL="342900" indent="-342900"/>
            <a:r>
              <a:rPr lang="en-GB" sz="3600" dirty="0" smtClean="0"/>
              <a:t>    On the next slide…</a:t>
            </a:r>
          </a:p>
          <a:p>
            <a:pPr marL="342900" indent="-342900"/>
            <a:endParaRPr lang="en-GB" sz="3600" dirty="0"/>
          </a:p>
          <a:p>
            <a:pPr marL="342900" indent="-342900"/>
            <a:r>
              <a:rPr lang="en-GB" sz="3600" dirty="0" smtClean="0"/>
              <a:t>    Identify </a:t>
            </a:r>
            <a:r>
              <a:rPr lang="en-GB" sz="3600" dirty="0"/>
              <a:t>the </a:t>
            </a:r>
            <a:r>
              <a:rPr lang="en-GB" sz="3600" dirty="0" smtClean="0"/>
              <a:t>eight </a:t>
            </a:r>
            <a:r>
              <a:rPr lang="en-GB" sz="3600" dirty="0"/>
              <a:t>correct answers why Jesus </a:t>
            </a:r>
            <a:r>
              <a:rPr lang="en-GB" sz="3600" dirty="0" smtClean="0"/>
              <a:t>chose to </a:t>
            </a:r>
            <a:r>
              <a:rPr lang="en-GB" sz="3600" dirty="0"/>
              <a:t>be baptised, even though he was sinless.</a:t>
            </a:r>
          </a:p>
          <a:p>
            <a:pPr marL="342900" indent="-342900"/>
            <a:endParaRPr lang="en-GB" sz="3600" dirty="0" smtClean="0"/>
          </a:p>
          <a:p>
            <a:pPr marL="342900" indent="-342900"/>
            <a:r>
              <a:rPr lang="en-GB" sz="3600" dirty="0" smtClean="0"/>
              <a:t>    Find two reasons why Christians get  baptised.</a:t>
            </a:r>
          </a:p>
        </p:txBody>
      </p:sp>
    </p:spTree>
    <p:extLst>
      <p:ext uri="{BB962C8B-B14F-4D97-AF65-F5344CB8AC3E}">
        <p14:creationId xmlns:p14="http://schemas.microsoft.com/office/powerpoint/2010/main" val="32634303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974" y="148470"/>
            <a:ext cx="8852522" cy="6801862"/>
          </a:xfrm>
          <a:prstGeom prst="rect">
            <a:avLst/>
          </a:prstGeom>
          <a:solidFill>
            <a:schemeClr val="bg2"/>
          </a:solidFill>
        </p:spPr>
        <p:txBody>
          <a:bodyPr wrap="square">
            <a:spAutoFit/>
          </a:bodyPr>
          <a:lstStyle/>
          <a:p>
            <a:endParaRPr lang="en-GB" sz="1600" b="1" dirty="0" smtClean="0"/>
          </a:p>
          <a:p>
            <a:pPr marL="342900" indent="-342900">
              <a:buFont typeface="+mj-lt"/>
              <a:buAutoNum type="alphaLcPeriod"/>
            </a:pPr>
            <a:r>
              <a:rPr lang="en-GB" sz="1600" dirty="0" smtClean="0"/>
              <a:t>To purify himself of any sins before starting his mission</a:t>
            </a:r>
          </a:p>
          <a:p>
            <a:pPr marL="342900" indent="-342900">
              <a:buFont typeface="+mj-lt"/>
              <a:buAutoNum type="alphaLcPeriod"/>
            </a:pPr>
            <a:endParaRPr lang="en-GB" sz="1600" dirty="0" smtClean="0"/>
          </a:p>
          <a:p>
            <a:pPr marL="342900" indent="-342900">
              <a:buFont typeface="+mj-lt"/>
              <a:buAutoNum type="alphaLcPeriod"/>
            </a:pPr>
            <a:r>
              <a:rPr lang="en-GB" altLang="en-US" sz="1600" dirty="0" smtClean="0"/>
              <a:t>To mark a turning-point in his life – it marked the beginning of his ministry</a:t>
            </a:r>
            <a:endParaRPr lang="en-GB" sz="1600" dirty="0" smtClean="0"/>
          </a:p>
          <a:p>
            <a:pPr marL="342900" indent="-342900">
              <a:buFont typeface="+mj-lt"/>
              <a:buAutoNum type="alphaLcPeriod"/>
            </a:pPr>
            <a:endParaRPr lang="en-GB" sz="1600" dirty="0" smtClean="0"/>
          </a:p>
          <a:p>
            <a:pPr marL="342900" indent="-342900">
              <a:buFont typeface="+mj-lt"/>
              <a:buAutoNum type="alphaLcPeriod"/>
            </a:pPr>
            <a:r>
              <a:rPr lang="en-GB" sz="1600" dirty="0" smtClean="0"/>
              <a:t>To start a new mission of proclaiming God’s kingdom </a:t>
            </a:r>
          </a:p>
          <a:p>
            <a:pPr marL="342900" indent="-342900">
              <a:buFont typeface="+mj-lt"/>
              <a:buAutoNum type="alphaLcPeriod"/>
            </a:pPr>
            <a:endParaRPr lang="en-GB" sz="1600" dirty="0" smtClean="0"/>
          </a:p>
          <a:p>
            <a:pPr marL="342900" indent="-342900">
              <a:buFont typeface="+mj-lt"/>
              <a:buAutoNum type="alphaLcPeriod"/>
            </a:pPr>
            <a:r>
              <a:rPr lang="en-GB" sz="1600" dirty="0" smtClean="0"/>
              <a:t>To identify himself with sinful humanity, and take our sins as his own: since it is our sins he will die for </a:t>
            </a:r>
          </a:p>
          <a:p>
            <a:pPr marL="342900" indent="-342900">
              <a:buFont typeface="+mj-lt"/>
              <a:buAutoNum type="alphaLcPeriod"/>
            </a:pPr>
            <a:endParaRPr lang="en-GB" sz="1600" dirty="0" smtClean="0"/>
          </a:p>
          <a:p>
            <a:pPr marL="342900" indent="-342900">
              <a:buFont typeface="+mj-lt"/>
              <a:buAutoNum type="alphaLcPeriod"/>
            </a:pPr>
            <a:r>
              <a:rPr lang="en-GB" sz="1600" dirty="0" smtClean="0"/>
              <a:t>To be part of a new, purified, committed “people of God” </a:t>
            </a:r>
          </a:p>
          <a:p>
            <a:pPr marL="342900" indent="-342900">
              <a:buFont typeface="+mj-lt"/>
              <a:buAutoNum type="alphaLcPeriod"/>
            </a:pPr>
            <a:endParaRPr lang="en-GB" sz="1600" dirty="0" smtClean="0"/>
          </a:p>
          <a:p>
            <a:pPr marL="342900" indent="-342900">
              <a:buFont typeface="+mj-lt"/>
              <a:buAutoNum type="alphaLcPeriod"/>
            </a:pPr>
            <a:r>
              <a:rPr lang="en-GB" sz="1600" dirty="0" smtClean="0"/>
              <a:t>To show he is humble: and be an example to us of humility </a:t>
            </a:r>
          </a:p>
          <a:p>
            <a:pPr marL="342900" indent="-342900">
              <a:buFont typeface="+mj-lt"/>
              <a:buAutoNum type="alphaLcPeriod"/>
            </a:pPr>
            <a:endParaRPr lang="en-GB" sz="1600" dirty="0" smtClean="0"/>
          </a:p>
          <a:p>
            <a:pPr marL="342900" indent="-342900">
              <a:buFont typeface="+mj-lt"/>
              <a:buAutoNum type="alphaLcPeriod"/>
            </a:pPr>
            <a:r>
              <a:rPr lang="en-GB" altLang="en-US" sz="1600" dirty="0" smtClean="0"/>
              <a:t>To show he was the one for whom John was preparing the way </a:t>
            </a:r>
            <a:endParaRPr lang="en-GB" sz="1600" dirty="0" smtClean="0"/>
          </a:p>
          <a:p>
            <a:pPr marL="342900" indent="-342900">
              <a:buFont typeface="+mj-lt"/>
              <a:buAutoNum type="alphaLcPeriod"/>
            </a:pPr>
            <a:endParaRPr lang="en-GB" sz="1600" dirty="0" smtClean="0"/>
          </a:p>
          <a:p>
            <a:pPr marL="342900" indent="-342900">
              <a:buFont typeface="+mj-lt"/>
              <a:buAutoNum type="alphaLcPeriod"/>
            </a:pPr>
            <a:r>
              <a:rPr lang="en-GB" sz="1600" dirty="0" smtClean="0"/>
              <a:t>To show that John is his master, and he is John’s disciple</a:t>
            </a:r>
          </a:p>
          <a:p>
            <a:pPr marL="342900" indent="-342900">
              <a:buFont typeface="+mj-lt"/>
              <a:buAutoNum type="alphaLcPeriod"/>
            </a:pPr>
            <a:endParaRPr lang="en-GB" sz="1600" dirty="0" smtClean="0"/>
          </a:p>
          <a:p>
            <a:pPr marL="342900" indent="-342900">
              <a:buFont typeface="+mj-lt"/>
              <a:buAutoNum type="alphaLcPeriod"/>
            </a:pPr>
            <a:r>
              <a:rPr lang="en-GB" altLang="en-US" sz="1600" dirty="0" smtClean="0"/>
              <a:t>To show his approval of baptism </a:t>
            </a:r>
            <a:endParaRPr lang="en-GB" sz="1600" dirty="0" smtClean="0"/>
          </a:p>
          <a:p>
            <a:pPr marL="342900" indent="-342900">
              <a:buFont typeface="+mj-lt"/>
              <a:buAutoNum type="alphaLcPeriod"/>
            </a:pPr>
            <a:endParaRPr lang="en-GB" sz="1600" dirty="0" smtClean="0"/>
          </a:p>
          <a:p>
            <a:pPr marL="342900" indent="-342900">
              <a:buFont typeface="+mj-lt"/>
              <a:buAutoNum type="alphaLcPeriod"/>
            </a:pPr>
            <a:r>
              <a:rPr lang="en-GB" sz="1600" dirty="0" smtClean="0"/>
              <a:t>To use this opportunity to declare himself as the Messiah to the public</a:t>
            </a:r>
          </a:p>
          <a:p>
            <a:pPr marL="342900" indent="-342900">
              <a:buFont typeface="+mj-lt"/>
              <a:buAutoNum type="alphaLcPeriod"/>
            </a:pPr>
            <a:endParaRPr lang="en-GB" sz="1600" dirty="0" smtClean="0"/>
          </a:p>
          <a:p>
            <a:pPr marL="342900" indent="-342900">
              <a:buFont typeface="+mj-lt"/>
              <a:buAutoNum type="alphaLcPeriod"/>
            </a:pPr>
            <a:r>
              <a:rPr lang="en-GB" sz="1600" dirty="0" smtClean="0"/>
              <a:t>There was Jewish belief that the Messiah would be anointed by a prophet (as all Jewish prophets and kings were)</a:t>
            </a:r>
          </a:p>
          <a:p>
            <a:pPr marL="342900" indent="-342900">
              <a:buFont typeface="+mj-lt"/>
              <a:buAutoNum type="alphaLcPeriod"/>
            </a:pPr>
            <a:endParaRPr lang="en-GB" sz="1600" dirty="0" smtClean="0"/>
          </a:p>
          <a:p>
            <a:pPr marL="342900" indent="-342900">
              <a:buFont typeface="+mj-lt"/>
              <a:buAutoNum type="alphaLcPeriod"/>
            </a:pPr>
            <a:r>
              <a:rPr lang="en-GB" altLang="en-US" sz="1600" dirty="0" smtClean="0"/>
              <a:t>To connect with other people – showing he was the Son of Man – fully human as well as fully divine</a:t>
            </a:r>
            <a:r>
              <a:rPr lang="en-GB" altLang="en-US" sz="1400" dirty="0" smtClean="0"/>
              <a:t>.</a:t>
            </a:r>
          </a:p>
          <a:p>
            <a:endParaRPr lang="en-GB" sz="2000" dirty="0"/>
          </a:p>
        </p:txBody>
      </p:sp>
      <p:sp>
        <p:nvSpPr>
          <p:cNvPr id="5" name="TextBox 4"/>
          <p:cNvSpPr txBox="1"/>
          <p:nvPr/>
        </p:nvSpPr>
        <p:spPr>
          <a:xfrm>
            <a:off x="5065812" y="1340768"/>
            <a:ext cx="864096" cy="369332"/>
          </a:xfrm>
          <a:prstGeom prst="rect">
            <a:avLst/>
          </a:prstGeom>
          <a:solidFill>
            <a:srgbClr val="00B0F0"/>
          </a:solidFill>
          <a:ln>
            <a:solidFill>
              <a:schemeClr val="tx1"/>
            </a:solidFill>
          </a:ln>
        </p:spPr>
        <p:txBody>
          <a:bodyPr wrap="square" rtlCol="0">
            <a:spAutoFit/>
          </a:bodyPr>
          <a:lstStyle/>
          <a:p>
            <a:r>
              <a:rPr lang="en-GB" b="1" dirty="0" smtClean="0"/>
              <a:t>JESUS</a:t>
            </a:r>
            <a:endParaRPr lang="en-GB" b="1" dirty="0"/>
          </a:p>
        </p:txBody>
      </p:sp>
      <p:sp>
        <p:nvSpPr>
          <p:cNvPr id="6" name="TextBox 5"/>
          <p:cNvSpPr txBox="1"/>
          <p:nvPr/>
        </p:nvSpPr>
        <p:spPr>
          <a:xfrm>
            <a:off x="1043608" y="2138806"/>
            <a:ext cx="864096" cy="369332"/>
          </a:xfrm>
          <a:prstGeom prst="rect">
            <a:avLst/>
          </a:prstGeom>
          <a:solidFill>
            <a:srgbClr val="00B0F0"/>
          </a:solidFill>
          <a:ln>
            <a:solidFill>
              <a:schemeClr val="tx1"/>
            </a:solidFill>
          </a:ln>
        </p:spPr>
        <p:txBody>
          <a:bodyPr wrap="square" rtlCol="0">
            <a:spAutoFit/>
          </a:bodyPr>
          <a:lstStyle/>
          <a:p>
            <a:r>
              <a:rPr lang="en-GB" b="1" dirty="0" smtClean="0"/>
              <a:t>JESUS</a:t>
            </a:r>
            <a:endParaRPr lang="en-GB" b="1" dirty="0"/>
          </a:p>
        </p:txBody>
      </p:sp>
      <p:sp>
        <p:nvSpPr>
          <p:cNvPr id="7" name="TextBox 6"/>
          <p:cNvSpPr txBox="1"/>
          <p:nvPr/>
        </p:nvSpPr>
        <p:spPr>
          <a:xfrm>
            <a:off x="5500362" y="3006244"/>
            <a:ext cx="864096" cy="369332"/>
          </a:xfrm>
          <a:prstGeom prst="rect">
            <a:avLst/>
          </a:prstGeom>
          <a:solidFill>
            <a:srgbClr val="00B0F0"/>
          </a:solidFill>
          <a:ln>
            <a:solidFill>
              <a:schemeClr val="tx1"/>
            </a:solidFill>
          </a:ln>
        </p:spPr>
        <p:txBody>
          <a:bodyPr wrap="square" rtlCol="0">
            <a:spAutoFit/>
          </a:bodyPr>
          <a:lstStyle/>
          <a:p>
            <a:r>
              <a:rPr lang="en-GB" b="1" dirty="0" smtClean="0"/>
              <a:t>JESUS</a:t>
            </a:r>
            <a:endParaRPr lang="en-GB" b="1" dirty="0"/>
          </a:p>
        </p:txBody>
      </p:sp>
      <p:sp>
        <p:nvSpPr>
          <p:cNvPr id="8" name="TextBox 7"/>
          <p:cNvSpPr txBox="1"/>
          <p:nvPr/>
        </p:nvSpPr>
        <p:spPr>
          <a:xfrm>
            <a:off x="6084643" y="1340768"/>
            <a:ext cx="1440160" cy="369332"/>
          </a:xfrm>
          <a:prstGeom prst="rect">
            <a:avLst/>
          </a:prstGeom>
          <a:solidFill>
            <a:srgbClr val="00B050"/>
          </a:solidFill>
          <a:ln>
            <a:solidFill>
              <a:schemeClr val="tx1"/>
            </a:solidFill>
          </a:ln>
        </p:spPr>
        <p:txBody>
          <a:bodyPr wrap="square" rtlCol="0">
            <a:spAutoFit/>
          </a:bodyPr>
          <a:lstStyle/>
          <a:p>
            <a:r>
              <a:rPr lang="en-GB" b="1" dirty="0" smtClean="0">
                <a:solidFill>
                  <a:schemeClr val="bg1"/>
                </a:solidFill>
              </a:rPr>
              <a:t>CHRISTIANS</a:t>
            </a:r>
            <a:endParaRPr lang="en-GB" b="1" dirty="0">
              <a:solidFill>
                <a:schemeClr val="bg1"/>
              </a:solidFill>
            </a:endParaRPr>
          </a:p>
        </p:txBody>
      </p:sp>
      <p:sp>
        <p:nvSpPr>
          <p:cNvPr id="9" name="TextBox 8"/>
          <p:cNvSpPr txBox="1"/>
          <p:nvPr/>
        </p:nvSpPr>
        <p:spPr>
          <a:xfrm>
            <a:off x="6791199" y="908720"/>
            <a:ext cx="864096" cy="369332"/>
          </a:xfrm>
          <a:prstGeom prst="rect">
            <a:avLst/>
          </a:prstGeom>
          <a:solidFill>
            <a:srgbClr val="00B0F0"/>
          </a:solidFill>
          <a:ln>
            <a:solidFill>
              <a:schemeClr val="tx1"/>
            </a:solidFill>
          </a:ln>
        </p:spPr>
        <p:txBody>
          <a:bodyPr wrap="square" rtlCol="0">
            <a:spAutoFit/>
          </a:bodyPr>
          <a:lstStyle/>
          <a:p>
            <a:r>
              <a:rPr lang="en-GB" b="1" dirty="0" smtClean="0"/>
              <a:t>JESUS</a:t>
            </a:r>
            <a:endParaRPr lang="en-GB" b="1" dirty="0"/>
          </a:p>
        </p:txBody>
      </p:sp>
      <p:sp>
        <p:nvSpPr>
          <p:cNvPr id="10" name="TextBox 9"/>
          <p:cNvSpPr txBox="1"/>
          <p:nvPr/>
        </p:nvSpPr>
        <p:spPr>
          <a:xfrm>
            <a:off x="5493466" y="2510707"/>
            <a:ext cx="1440160" cy="369332"/>
          </a:xfrm>
          <a:prstGeom prst="rect">
            <a:avLst/>
          </a:prstGeom>
          <a:solidFill>
            <a:srgbClr val="00B050"/>
          </a:solidFill>
          <a:ln>
            <a:solidFill>
              <a:schemeClr val="tx1"/>
            </a:solidFill>
          </a:ln>
        </p:spPr>
        <p:txBody>
          <a:bodyPr wrap="square" rtlCol="0">
            <a:spAutoFit/>
          </a:bodyPr>
          <a:lstStyle/>
          <a:p>
            <a:r>
              <a:rPr lang="en-GB" b="1" dirty="0" smtClean="0">
                <a:solidFill>
                  <a:schemeClr val="bg1"/>
                </a:solidFill>
              </a:rPr>
              <a:t>CHRISTIANS</a:t>
            </a:r>
            <a:endParaRPr lang="en-GB" b="1" dirty="0">
              <a:solidFill>
                <a:schemeClr val="bg1"/>
              </a:solidFill>
            </a:endParaRPr>
          </a:p>
        </p:txBody>
      </p:sp>
      <p:sp>
        <p:nvSpPr>
          <p:cNvPr id="12" name="TextBox 11"/>
          <p:cNvSpPr txBox="1"/>
          <p:nvPr/>
        </p:nvSpPr>
        <p:spPr>
          <a:xfrm>
            <a:off x="5940627" y="3541306"/>
            <a:ext cx="864096" cy="369332"/>
          </a:xfrm>
          <a:prstGeom prst="rect">
            <a:avLst/>
          </a:prstGeom>
          <a:solidFill>
            <a:srgbClr val="00B0F0"/>
          </a:solidFill>
          <a:ln>
            <a:solidFill>
              <a:schemeClr val="tx1"/>
            </a:solidFill>
          </a:ln>
        </p:spPr>
        <p:txBody>
          <a:bodyPr wrap="square" rtlCol="0">
            <a:spAutoFit/>
          </a:bodyPr>
          <a:lstStyle/>
          <a:p>
            <a:r>
              <a:rPr lang="en-GB" b="1" dirty="0" smtClean="0"/>
              <a:t>JESUS</a:t>
            </a:r>
            <a:endParaRPr lang="en-GB" b="1" dirty="0"/>
          </a:p>
        </p:txBody>
      </p:sp>
      <p:sp>
        <p:nvSpPr>
          <p:cNvPr id="13" name="TextBox 12"/>
          <p:cNvSpPr txBox="1"/>
          <p:nvPr/>
        </p:nvSpPr>
        <p:spPr>
          <a:xfrm>
            <a:off x="3347864" y="4509120"/>
            <a:ext cx="864096" cy="369332"/>
          </a:xfrm>
          <a:prstGeom prst="rect">
            <a:avLst/>
          </a:prstGeom>
          <a:solidFill>
            <a:srgbClr val="00B0F0"/>
          </a:solidFill>
          <a:ln>
            <a:solidFill>
              <a:schemeClr val="tx1"/>
            </a:solidFill>
          </a:ln>
        </p:spPr>
        <p:txBody>
          <a:bodyPr wrap="square" rtlCol="0">
            <a:spAutoFit/>
          </a:bodyPr>
          <a:lstStyle/>
          <a:p>
            <a:r>
              <a:rPr lang="en-GB" b="1" dirty="0" smtClean="0"/>
              <a:t>JESUS</a:t>
            </a:r>
            <a:endParaRPr lang="en-GB" b="1" dirty="0"/>
          </a:p>
        </p:txBody>
      </p:sp>
      <p:sp>
        <p:nvSpPr>
          <p:cNvPr id="14" name="TextBox 13"/>
          <p:cNvSpPr txBox="1"/>
          <p:nvPr/>
        </p:nvSpPr>
        <p:spPr>
          <a:xfrm>
            <a:off x="1691680" y="5805264"/>
            <a:ext cx="864096" cy="369332"/>
          </a:xfrm>
          <a:prstGeom prst="rect">
            <a:avLst/>
          </a:prstGeom>
          <a:solidFill>
            <a:srgbClr val="00B0F0"/>
          </a:solidFill>
          <a:ln>
            <a:solidFill>
              <a:schemeClr val="tx1"/>
            </a:solidFill>
          </a:ln>
        </p:spPr>
        <p:txBody>
          <a:bodyPr wrap="square" rtlCol="0">
            <a:spAutoFit/>
          </a:bodyPr>
          <a:lstStyle/>
          <a:p>
            <a:r>
              <a:rPr lang="en-GB" b="1" dirty="0" smtClean="0"/>
              <a:t>JESUS</a:t>
            </a:r>
            <a:endParaRPr lang="en-GB" b="1" dirty="0"/>
          </a:p>
        </p:txBody>
      </p:sp>
      <p:sp>
        <p:nvSpPr>
          <p:cNvPr id="15" name="TextBox 14"/>
          <p:cNvSpPr txBox="1"/>
          <p:nvPr/>
        </p:nvSpPr>
        <p:spPr>
          <a:xfrm>
            <a:off x="7956376" y="6490064"/>
            <a:ext cx="864096" cy="369332"/>
          </a:xfrm>
          <a:prstGeom prst="rect">
            <a:avLst/>
          </a:prstGeom>
          <a:solidFill>
            <a:srgbClr val="00B0F0"/>
          </a:solidFill>
          <a:ln>
            <a:solidFill>
              <a:schemeClr val="tx1"/>
            </a:solidFill>
          </a:ln>
        </p:spPr>
        <p:txBody>
          <a:bodyPr wrap="square" rtlCol="0">
            <a:spAutoFit/>
          </a:bodyPr>
          <a:lstStyle/>
          <a:p>
            <a:r>
              <a:rPr lang="en-GB" b="1" dirty="0" smtClean="0"/>
              <a:t>JESUS</a:t>
            </a:r>
            <a:endParaRPr lang="en-GB" b="1" dirty="0"/>
          </a:p>
        </p:txBody>
      </p:sp>
    </p:spTree>
    <p:extLst>
      <p:ext uri="{BB962C8B-B14F-4D97-AF65-F5344CB8AC3E}">
        <p14:creationId xmlns:p14="http://schemas.microsoft.com/office/powerpoint/2010/main" val="176179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normAutofit fontScale="90000"/>
          </a:bodyPr>
          <a:lstStyle/>
          <a:p>
            <a:r>
              <a:rPr lang="en-GB" dirty="0" smtClean="0"/>
              <a:t>What is the significance of Jesus’ baptism for Christians today?</a:t>
            </a:r>
            <a:endParaRPr lang="en-GB" dirty="0"/>
          </a:p>
        </p:txBody>
      </p:sp>
      <p:sp>
        <p:nvSpPr>
          <p:cNvPr id="3" name="Content Placeholder 2"/>
          <p:cNvSpPr>
            <a:spLocks noGrp="1"/>
          </p:cNvSpPr>
          <p:nvPr>
            <p:ph idx="1"/>
          </p:nvPr>
        </p:nvSpPr>
        <p:spPr>
          <a:xfrm>
            <a:off x="588674" y="3573016"/>
            <a:ext cx="8375814" cy="648072"/>
          </a:xfrm>
          <a:solidFill>
            <a:schemeClr val="accent6">
              <a:lumMod val="40000"/>
              <a:lumOff val="60000"/>
            </a:schemeClr>
          </a:solidFill>
          <a:ln>
            <a:solidFill>
              <a:schemeClr val="tx1"/>
            </a:solidFill>
          </a:ln>
        </p:spPr>
        <p:txBody>
          <a:bodyPr/>
          <a:lstStyle/>
          <a:p>
            <a:pPr lvl="0"/>
            <a:r>
              <a:rPr lang="en-GB" dirty="0" smtClean="0"/>
              <a:t>Like Jesus, Christians get baptised in water to…</a:t>
            </a:r>
            <a:endParaRPr lang="en-GB" dirty="0"/>
          </a:p>
        </p:txBody>
      </p:sp>
      <p:sp>
        <p:nvSpPr>
          <p:cNvPr id="4" name="TextBox 3"/>
          <p:cNvSpPr txBox="1"/>
          <p:nvPr/>
        </p:nvSpPr>
        <p:spPr>
          <a:xfrm>
            <a:off x="25422" y="4377126"/>
            <a:ext cx="2880320" cy="1077218"/>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sz="3200" dirty="0"/>
              <a:t>e</a:t>
            </a:r>
            <a:r>
              <a:rPr lang="en-GB" sz="3200" dirty="0" smtClean="0"/>
              <a:t>mbark upon a new mission</a:t>
            </a:r>
            <a:endParaRPr lang="en-GB" sz="3200" dirty="0"/>
          </a:p>
        </p:txBody>
      </p:sp>
      <p:sp>
        <p:nvSpPr>
          <p:cNvPr id="5" name="TextBox 4"/>
          <p:cNvSpPr txBox="1"/>
          <p:nvPr/>
        </p:nvSpPr>
        <p:spPr>
          <a:xfrm>
            <a:off x="3049014" y="4377126"/>
            <a:ext cx="3096344" cy="1384995"/>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sz="2800" dirty="0" smtClean="0"/>
              <a:t>Be part of a new, dedicated people of God</a:t>
            </a:r>
            <a:endParaRPr lang="en-GB" sz="2800" dirty="0"/>
          </a:p>
        </p:txBody>
      </p:sp>
      <p:sp>
        <p:nvSpPr>
          <p:cNvPr id="6" name="TextBox 5"/>
          <p:cNvSpPr txBox="1"/>
          <p:nvPr/>
        </p:nvSpPr>
        <p:spPr>
          <a:xfrm>
            <a:off x="6240355" y="4377126"/>
            <a:ext cx="2808312" cy="954107"/>
          </a:xfrm>
          <a:prstGeom prst="rect">
            <a:avLst/>
          </a:prstGeom>
          <a:solidFill>
            <a:schemeClr val="accent1">
              <a:lumMod val="20000"/>
              <a:lumOff val="80000"/>
            </a:schemeClr>
          </a:solidFill>
          <a:ln>
            <a:solidFill>
              <a:schemeClr val="tx1"/>
            </a:solidFill>
          </a:ln>
        </p:spPr>
        <p:txBody>
          <a:bodyPr wrap="square" rtlCol="0">
            <a:spAutoFit/>
          </a:bodyPr>
          <a:lstStyle/>
          <a:p>
            <a:r>
              <a:rPr lang="en-GB" sz="2800" dirty="0" smtClean="0"/>
              <a:t>Resurrection – removal of sin</a:t>
            </a:r>
            <a:endParaRPr lang="en-GB" sz="2800"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343" y="1636576"/>
            <a:ext cx="1587682" cy="171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8962" y="1700808"/>
            <a:ext cx="216174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1520" y="5877272"/>
            <a:ext cx="8568952" cy="830997"/>
          </a:xfrm>
          <a:prstGeom prst="rect">
            <a:avLst/>
          </a:prstGeom>
          <a:solidFill>
            <a:srgbClr val="FFFF00"/>
          </a:solidFill>
          <a:ln>
            <a:solidFill>
              <a:schemeClr val="tx1"/>
            </a:solidFill>
          </a:ln>
        </p:spPr>
        <p:txBody>
          <a:bodyPr wrap="square" rtlCol="0">
            <a:spAutoFit/>
          </a:bodyPr>
          <a:lstStyle/>
          <a:p>
            <a:r>
              <a:rPr lang="en-GB" sz="2400" dirty="0" smtClean="0"/>
              <a:t>Homework Task: Research the three points above and explain how each one links to baptism for Christians today.</a:t>
            </a:r>
            <a:endParaRPr lang="en-GB" sz="2400" dirty="0"/>
          </a:p>
        </p:txBody>
      </p:sp>
    </p:spTree>
    <p:extLst>
      <p:ext uri="{BB962C8B-B14F-4D97-AF65-F5344CB8AC3E}">
        <p14:creationId xmlns:p14="http://schemas.microsoft.com/office/powerpoint/2010/main" val="17821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20000"/>
              <a:lumOff val="80000"/>
            </a:schemeClr>
          </a:solidFill>
          <a:ln>
            <a:solidFill>
              <a:schemeClr val="tx1"/>
            </a:solidFill>
          </a:ln>
        </p:spPr>
        <p:txBody>
          <a:bodyPr/>
          <a:lstStyle/>
          <a:p>
            <a:r>
              <a:rPr lang="en-GB" dirty="0" smtClean="0"/>
              <a:t>Starter Activity</a:t>
            </a:r>
            <a:endParaRPr lang="en-GB" dirty="0"/>
          </a:p>
        </p:txBody>
      </p:sp>
      <p:sp>
        <p:nvSpPr>
          <p:cNvPr id="3" name="Content Placeholder 2"/>
          <p:cNvSpPr>
            <a:spLocks noGrp="1"/>
          </p:cNvSpPr>
          <p:nvPr>
            <p:ph idx="1"/>
          </p:nvPr>
        </p:nvSpPr>
        <p:spPr>
          <a:xfrm>
            <a:off x="416631" y="1484784"/>
            <a:ext cx="8229600" cy="2620888"/>
          </a:xfrm>
          <a:solidFill>
            <a:schemeClr val="accent2">
              <a:lumMod val="40000"/>
              <a:lumOff val="60000"/>
            </a:schemeClr>
          </a:solidFill>
          <a:ln>
            <a:solidFill>
              <a:schemeClr val="tx1"/>
            </a:solidFill>
          </a:ln>
        </p:spPr>
        <p:txBody>
          <a:bodyPr>
            <a:normAutofit lnSpcReduction="10000"/>
          </a:bodyPr>
          <a:lstStyle/>
          <a:p>
            <a:r>
              <a:rPr lang="en-GB" dirty="0">
                <a:hlinkClick r:id="rId2"/>
              </a:rPr>
              <a:t>https://</a:t>
            </a:r>
            <a:r>
              <a:rPr lang="en-GB" dirty="0" smtClean="0">
                <a:hlinkClick r:id="rId2"/>
              </a:rPr>
              <a:t>www.youtube.com/watch?v=gITf-xoWgfc</a:t>
            </a:r>
            <a:r>
              <a:rPr lang="en-GB" dirty="0" smtClean="0"/>
              <a:t> </a:t>
            </a:r>
          </a:p>
          <a:p>
            <a:r>
              <a:rPr lang="en-GB" dirty="0" smtClean="0"/>
              <a:t>How does the clip link to baptism?</a:t>
            </a:r>
          </a:p>
          <a:p>
            <a:r>
              <a:rPr lang="en-GB" dirty="0" smtClean="0"/>
              <a:t>Why is baptism an ‘initiation’ into the Christian Church?</a:t>
            </a:r>
            <a:endParaRPr lang="en-GB" dirty="0"/>
          </a:p>
        </p:txBody>
      </p:sp>
      <p:pic>
        <p:nvPicPr>
          <p:cNvPr id="9218" name="Picture 2" descr="http://static1.squarespace.com/static/5330664de4b0c8441aea50d8/t/558bff65e4b006e065219d04/1435238254991/Finidng+Nem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4293095"/>
            <a:ext cx="476250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692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lstStyle/>
          <a:p>
            <a:r>
              <a:rPr lang="en-GB" dirty="0" smtClean="0"/>
              <a:t>Baptism and Christianity today</a:t>
            </a:r>
            <a:endParaRPr lang="en-GB" dirty="0"/>
          </a:p>
        </p:txBody>
      </p:sp>
      <p:sp>
        <p:nvSpPr>
          <p:cNvPr id="3" name="Content Placeholder 2"/>
          <p:cNvSpPr>
            <a:spLocks noGrp="1"/>
          </p:cNvSpPr>
          <p:nvPr>
            <p:ph idx="1"/>
          </p:nvPr>
        </p:nvSpPr>
        <p:spPr>
          <a:solidFill>
            <a:schemeClr val="accent1">
              <a:lumMod val="20000"/>
              <a:lumOff val="80000"/>
            </a:schemeClr>
          </a:solidFill>
          <a:ln>
            <a:solidFill>
              <a:schemeClr val="tx1"/>
            </a:solidFill>
          </a:ln>
        </p:spPr>
        <p:txBody>
          <a:bodyPr/>
          <a:lstStyle/>
          <a:p>
            <a:pPr marL="0" indent="0">
              <a:buNone/>
            </a:pPr>
            <a:r>
              <a:rPr lang="en-GB" b="1" u="sng" dirty="0" smtClean="0"/>
              <a:t>Learning Intentions:</a:t>
            </a:r>
          </a:p>
          <a:p>
            <a:pPr marL="0" indent="0">
              <a:buNone/>
            </a:pPr>
            <a:endParaRPr lang="en-GB" dirty="0" smtClean="0"/>
          </a:p>
          <a:p>
            <a:pPr>
              <a:buFontTx/>
              <a:buChar char="-"/>
            </a:pPr>
            <a:r>
              <a:rPr lang="en-GB" dirty="0" smtClean="0"/>
              <a:t>I can </a:t>
            </a:r>
            <a:r>
              <a:rPr lang="en-GB" b="1" dirty="0" smtClean="0"/>
              <a:t>critically assess </a:t>
            </a:r>
            <a:r>
              <a:rPr lang="en-GB" dirty="0" smtClean="0"/>
              <a:t>whether or not baptism is </a:t>
            </a:r>
            <a:r>
              <a:rPr lang="en-GB" b="1" dirty="0" smtClean="0"/>
              <a:t>necessary</a:t>
            </a:r>
            <a:r>
              <a:rPr lang="en-GB" dirty="0" smtClean="0"/>
              <a:t> for Christians today.</a:t>
            </a:r>
          </a:p>
          <a:p>
            <a:pPr>
              <a:buFontTx/>
              <a:buChar char="-"/>
            </a:pPr>
            <a:endParaRPr lang="en-GB" dirty="0"/>
          </a:p>
          <a:p>
            <a:pPr>
              <a:buFontTx/>
              <a:buChar char="-"/>
            </a:pPr>
            <a:r>
              <a:rPr lang="en-GB" dirty="0" smtClean="0"/>
              <a:t>I have reflected upon and can evaluate      </a:t>
            </a:r>
            <a:r>
              <a:rPr lang="en-GB" b="1" dirty="0" smtClean="0"/>
              <a:t>adult baptism vs infant baptism</a:t>
            </a:r>
            <a:endParaRPr lang="en-GB" b="1" dirty="0"/>
          </a:p>
        </p:txBody>
      </p:sp>
    </p:spTree>
    <p:extLst>
      <p:ext uri="{BB962C8B-B14F-4D97-AF65-F5344CB8AC3E}">
        <p14:creationId xmlns:p14="http://schemas.microsoft.com/office/powerpoint/2010/main" val="806754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9552" y="404664"/>
            <a:ext cx="8229600" cy="1143000"/>
          </a:xfrm>
          <a:solidFill>
            <a:schemeClr val="accent2">
              <a:lumMod val="20000"/>
              <a:lumOff val="80000"/>
            </a:schemeClr>
          </a:solidFill>
          <a:ln>
            <a:solidFill>
              <a:schemeClr val="tx1"/>
            </a:solidFill>
          </a:ln>
        </p:spPr>
        <p:txBody>
          <a:bodyPr>
            <a:normAutofit fontScale="90000"/>
          </a:bodyPr>
          <a:lstStyle/>
          <a:p>
            <a:r>
              <a:rPr lang="en-GB" altLang="en-US" sz="4000" dirty="0"/>
              <a:t>Do you think it is necessary for Christians to be baptised?</a:t>
            </a:r>
          </a:p>
        </p:txBody>
      </p:sp>
      <p:pic>
        <p:nvPicPr>
          <p:cNvPr id="16388" name="Picture 4" descr="question-mark"/>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5508104" y="4920010"/>
            <a:ext cx="1937990" cy="19379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39552" y="1700808"/>
            <a:ext cx="8136904" cy="3108543"/>
          </a:xfrm>
          <a:prstGeom prst="rect">
            <a:avLst/>
          </a:prstGeom>
          <a:solidFill>
            <a:schemeClr val="bg1"/>
          </a:solidFill>
          <a:ln>
            <a:solidFill>
              <a:schemeClr val="tx1"/>
            </a:solidFill>
          </a:ln>
        </p:spPr>
        <p:txBody>
          <a:bodyPr wrap="square" rtlCol="0">
            <a:spAutoFit/>
          </a:bodyPr>
          <a:lstStyle/>
          <a:p>
            <a:r>
              <a:rPr lang="en-GB" sz="2800" b="1" u="sng" dirty="0" smtClean="0"/>
              <a:t>Think / Pair / Share</a:t>
            </a:r>
          </a:p>
          <a:p>
            <a:endParaRPr lang="en-GB" sz="2800" dirty="0"/>
          </a:p>
          <a:p>
            <a:r>
              <a:rPr lang="en-GB" sz="2800" dirty="0" smtClean="0"/>
              <a:t>Post-it note activity</a:t>
            </a:r>
          </a:p>
          <a:p>
            <a:endParaRPr lang="en-GB" sz="2800" dirty="0"/>
          </a:p>
          <a:p>
            <a:r>
              <a:rPr lang="en-GB" sz="2800" b="1" dirty="0" smtClean="0">
                <a:solidFill>
                  <a:srgbClr val="00B050"/>
                </a:solidFill>
              </a:rPr>
              <a:t>Green post-it note = Yes it is necessary</a:t>
            </a:r>
          </a:p>
          <a:p>
            <a:endParaRPr lang="en-GB" sz="2800" dirty="0"/>
          </a:p>
          <a:p>
            <a:r>
              <a:rPr lang="en-GB" sz="2800" b="1" dirty="0" smtClean="0">
                <a:solidFill>
                  <a:schemeClr val="accent6">
                    <a:lumMod val="75000"/>
                  </a:schemeClr>
                </a:solidFill>
              </a:rPr>
              <a:t>Orange post-it note = No it is not necessary</a:t>
            </a:r>
            <a:endParaRPr lang="en-GB" sz="2800" b="1" dirty="0">
              <a:solidFill>
                <a:schemeClr val="accent6">
                  <a:lumMod val="75000"/>
                </a:schemeClr>
              </a:solidFill>
            </a:endParaRPr>
          </a:p>
        </p:txBody>
      </p:sp>
      <p:pic>
        <p:nvPicPr>
          <p:cNvPr id="3074" name="Picture 2" descr="http://study.com/cimages/multimages/16/think_pair_sha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9530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074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457200" y="333375"/>
            <a:ext cx="8229600" cy="5792788"/>
          </a:xfrm>
        </p:spPr>
        <p:txBody>
          <a:bodyPr/>
          <a:lstStyle/>
          <a:p>
            <a:pPr>
              <a:buFontTx/>
              <a:buNone/>
            </a:pPr>
            <a:endParaRPr lang="en-GB" altLang="en-US"/>
          </a:p>
          <a:p>
            <a:pPr>
              <a:buFontTx/>
              <a:buNone/>
            </a:pPr>
            <a:endParaRPr lang="en-GB" altLang="en-US"/>
          </a:p>
          <a:p>
            <a:pPr>
              <a:buFontTx/>
              <a:buNone/>
            </a:pPr>
            <a:endParaRPr lang="en-GB" altLang="en-US"/>
          </a:p>
          <a:p>
            <a:pPr>
              <a:buFontTx/>
              <a:buNone/>
            </a:pPr>
            <a:endParaRPr lang="en-GB" altLang="en-US"/>
          </a:p>
          <a:p>
            <a:pPr>
              <a:buFontTx/>
              <a:buNone/>
            </a:pPr>
            <a:endParaRPr lang="en-GB" altLang="en-US"/>
          </a:p>
        </p:txBody>
      </p:sp>
      <p:sp>
        <p:nvSpPr>
          <p:cNvPr id="17413" name="Text Box 5"/>
          <p:cNvSpPr txBox="1">
            <a:spLocks noChangeArrowheads="1"/>
          </p:cNvSpPr>
          <p:nvPr/>
        </p:nvSpPr>
        <p:spPr bwMode="auto">
          <a:xfrm>
            <a:off x="3635375" y="2997200"/>
            <a:ext cx="2447925" cy="915988"/>
          </a:xfrm>
          <a:prstGeom prst="rect">
            <a:avLst/>
          </a:prstGeom>
          <a:solidFill>
            <a:schemeClr val="accent6">
              <a:lumMod val="40000"/>
              <a:lumOff val="60000"/>
            </a:schemeClr>
          </a:solidFill>
          <a:ln>
            <a:solidFill>
              <a:schemeClr val="tx1"/>
            </a:solidFill>
          </a:ln>
          <a:effectLst/>
        </p:spPr>
        <p:txBody>
          <a:bodyPr>
            <a:spAutoFit/>
          </a:bodyPr>
          <a:lstStyle/>
          <a:p>
            <a:pPr algn="ctr">
              <a:spcBef>
                <a:spcPct val="50000"/>
              </a:spcBef>
            </a:pPr>
            <a:r>
              <a:rPr lang="en-GB" altLang="en-US" b="1" dirty="0"/>
              <a:t>Is it necessary for Christians to be baptised?</a:t>
            </a:r>
          </a:p>
        </p:txBody>
      </p:sp>
      <p:sp>
        <p:nvSpPr>
          <p:cNvPr id="17414" name="Text Box 6"/>
          <p:cNvSpPr txBox="1">
            <a:spLocks noChangeArrowheads="1"/>
          </p:cNvSpPr>
          <p:nvPr/>
        </p:nvSpPr>
        <p:spPr bwMode="auto">
          <a:xfrm>
            <a:off x="4427538" y="2133600"/>
            <a:ext cx="1009650" cy="366713"/>
          </a:xfrm>
          <a:prstGeom prst="rect">
            <a:avLst/>
          </a:prstGeom>
          <a:solidFill>
            <a:srgbClr val="92D050"/>
          </a:solidFill>
          <a:ln>
            <a:solidFill>
              <a:schemeClr val="tx1"/>
            </a:solidFill>
          </a:ln>
          <a:effectLst/>
        </p:spPr>
        <p:txBody>
          <a:bodyPr>
            <a:spAutoFit/>
          </a:bodyPr>
          <a:lstStyle/>
          <a:p>
            <a:pPr algn="ctr">
              <a:spcBef>
                <a:spcPct val="50000"/>
              </a:spcBef>
            </a:pPr>
            <a:r>
              <a:rPr lang="en-GB" altLang="en-US" b="1" u="sng" dirty="0"/>
              <a:t>Yes</a:t>
            </a:r>
          </a:p>
        </p:txBody>
      </p:sp>
      <p:sp>
        <p:nvSpPr>
          <p:cNvPr id="17415" name="Text Box 7"/>
          <p:cNvSpPr txBox="1">
            <a:spLocks noChangeArrowheads="1"/>
          </p:cNvSpPr>
          <p:nvPr/>
        </p:nvSpPr>
        <p:spPr bwMode="auto">
          <a:xfrm>
            <a:off x="684213" y="2060575"/>
            <a:ext cx="2592387" cy="915988"/>
          </a:xfrm>
          <a:prstGeom prst="rect">
            <a:avLst/>
          </a:prstGeom>
          <a:solidFill>
            <a:srgbClr val="92D050"/>
          </a:solidFill>
          <a:ln>
            <a:solidFill>
              <a:schemeClr val="tx1"/>
            </a:solidFill>
          </a:ln>
          <a:effectLst/>
        </p:spPr>
        <p:txBody>
          <a:bodyPr>
            <a:spAutoFit/>
          </a:bodyPr>
          <a:lstStyle/>
          <a:p>
            <a:pPr algn="ctr">
              <a:spcBef>
                <a:spcPct val="50000"/>
              </a:spcBef>
            </a:pPr>
            <a:r>
              <a:rPr lang="en-GB" altLang="en-US" dirty="0">
                <a:latin typeface="Comic Sans MS" pitchFamily="66" charset="0"/>
              </a:rPr>
              <a:t>1</a:t>
            </a:r>
            <a:r>
              <a:rPr lang="en-GB" altLang="en-US" dirty="0" smtClean="0">
                <a:latin typeface="Comic Sans MS" pitchFamily="66" charset="0"/>
              </a:rPr>
              <a:t>. Jesus </a:t>
            </a:r>
            <a:r>
              <a:rPr lang="en-GB" altLang="en-US" dirty="0">
                <a:latin typeface="Comic Sans MS" pitchFamily="66" charset="0"/>
              </a:rPr>
              <a:t>was baptised – we should follow his example</a:t>
            </a:r>
          </a:p>
        </p:txBody>
      </p:sp>
      <p:sp>
        <p:nvSpPr>
          <p:cNvPr id="17416" name="Text Box 8"/>
          <p:cNvSpPr txBox="1">
            <a:spLocks noChangeArrowheads="1"/>
          </p:cNvSpPr>
          <p:nvPr/>
        </p:nvSpPr>
        <p:spPr bwMode="auto">
          <a:xfrm>
            <a:off x="1547813" y="476250"/>
            <a:ext cx="2160587" cy="915988"/>
          </a:xfrm>
          <a:prstGeom prst="rect">
            <a:avLst/>
          </a:prstGeom>
          <a:solidFill>
            <a:srgbClr val="92D050"/>
          </a:solidFill>
          <a:ln>
            <a:solidFill>
              <a:schemeClr val="tx1"/>
            </a:solidFill>
          </a:ln>
          <a:effectLst/>
        </p:spPr>
        <p:txBody>
          <a:bodyPr>
            <a:spAutoFit/>
          </a:bodyPr>
          <a:lstStyle/>
          <a:p>
            <a:pPr algn="ctr">
              <a:spcBef>
                <a:spcPct val="50000"/>
              </a:spcBef>
            </a:pPr>
            <a:r>
              <a:rPr lang="en-GB" altLang="en-US" dirty="0">
                <a:latin typeface="Comic Sans MS" pitchFamily="66" charset="0"/>
              </a:rPr>
              <a:t>2</a:t>
            </a:r>
            <a:r>
              <a:rPr lang="en-GB" altLang="en-US" dirty="0" smtClean="0">
                <a:latin typeface="Comic Sans MS" pitchFamily="66" charset="0"/>
              </a:rPr>
              <a:t>. God </a:t>
            </a:r>
            <a:r>
              <a:rPr lang="en-GB" altLang="en-US" dirty="0">
                <a:latin typeface="Comic Sans MS" pitchFamily="66" charset="0"/>
              </a:rPr>
              <a:t>showed he approved of baptism</a:t>
            </a:r>
          </a:p>
        </p:txBody>
      </p:sp>
      <p:sp>
        <p:nvSpPr>
          <p:cNvPr id="17417" name="Text Box 9"/>
          <p:cNvSpPr txBox="1">
            <a:spLocks noChangeArrowheads="1"/>
          </p:cNvSpPr>
          <p:nvPr/>
        </p:nvSpPr>
        <p:spPr bwMode="auto">
          <a:xfrm>
            <a:off x="4787900" y="549275"/>
            <a:ext cx="2089150" cy="915988"/>
          </a:xfrm>
          <a:prstGeom prst="rect">
            <a:avLst/>
          </a:prstGeom>
          <a:solidFill>
            <a:srgbClr val="92D050"/>
          </a:solidFill>
          <a:ln>
            <a:solidFill>
              <a:schemeClr val="tx1"/>
            </a:solidFill>
          </a:ln>
          <a:effectLst/>
        </p:spPr>
        <p:txBody>
          <a:bodyPr>
            <a:spAutoFit/>
          </a:bodyPr>
          <a:lstStyle/>
          <a:p>
            <a:pPr algn="ctr">
              <a:spcBef>
                <a:spcPct val="50000"/>
              </a:spcBef>
            </a:pPr>
            <a:r>
              <a:rPr lang="en-GB" altLang="en-US" dirty="0">
                <a:latin typeface="Comic Sans MS" pitchFamily="66" charset="0"/>
              </a:rPr>
              <a:t>3</a:t>
            </a:r>
            <a:r>
              <a:rPr lang="en-GB" altLang="en-US" dirty="0" smtClean="0">
                <a:latin typeface="Comic Sans MS" pitchFamily="66" charset="0"/>
              </a:rPr>
              <a:t>. Adult </a:t>
            </a:r>
            <a:r>
              <a:rPr lang="en-GB" altLang="en-US" dirty="0">
                <a:latin typeface="Comic Sans MS" pitchFamily="66" charset="0"/>
              </a:rPr>
              <a:t>baptism shows a turning-point in your life</a:t>
            </a:r>
          </a:p>
        </p:txBody>
      </p:sp>
      <p:sp>
        <p:nvSpPr>
          <p:cNvPr id="17418" name="Text Box 10"/>
          <p:cNvSpPr txBox="1">
            <a:spLocks noChangeArrowheads="1"/>
          </p:cNvSpPr>
          <p:nvPr/>
        </p:nvSpPr>
        <p:spPr bwMode="auto">
          <a:xfrm>
            <a:off x="7420471" y="1267788"/>
            <a:ext cx="1368425" cy="641350"/>
          </a:xfrm>
          <a:prstGeom prst="rect">
            <a:avLst/>
          </a:prstGeom>
          <a:solidFill>
            <a:srgbClr val="92D050"/>
          </a:solidFill>
          <a:ln>
            <a:solidFill>
              <a:schemeClr val="tx1"/>
            </a:solidFill>
          </a:ln>
          <a:effectLst/>
        </p:spPr>
        <p:txBody>
          <a:bodyPr>
            <a:spAutoFit/>
          </a:bodyPr>
          <a:lstStyle/>
          <a:p>
            <a:pPr algn="ctr">
              <a:spcBef>
                <a:spcPct val="50000"/>
              </a:spcBef>
            </a:pPr>
            <a:r>
              <a:rPr lang="en-GB" altLang="en-US" dirty="0">
                <a:latin typeface="Comic Sans MS" pitchFamily="66" charset="0"/>
              </a:rPr>
              <a:t>4</a:t>
            </a:r>
            <a:r>
              <a:rPr lang="en-GB" altLang="en-US" dirty="0" smtClean="0">
                <a:latin typeface="Comic Sans MS" pitchFamily="66" charset="0"/>
              </a:rPr>
              <a:t>. It </a:t>
            </a:r>
            <a:r>
              <a:rPr lang="en-GB" altLang="en-US" dirty="0">
                <a:latin typeface="Comic Sans MS" pitchFamily="66" charset="0"/>
              </a:rPr>
              <a:t>is traditional</a:t>
            </a:r>
          </a:p>
        </p:txBody>
      </p:sp>
      <p:sp>
        <p:nvSpPr>
          <p:cNvPr id="17419" name="Text Box 11"/>
          <p:cNvSpPr txBox="1">
            <a:spLocks noChangeArrowheads="1"/>
          </p:cNvSpPr>
          <p:nvPr/>
        </p:nvSpPr>
        <p:spPr bwMode="auto">
          <a:xfrm>
            <a:off x="4427538" y="4292600"/>
            <a:ext cx="1081087" cy="366713"/>
          </a:xfrm>
          <a:prstGeom prst="rect">
            <a:avLst/>
          </a:prstGeom>
          <a:solidFill>
            <a:srgbClr val="FFC000"/>
          </a:solidFill>
          <a:ln>
            <a:solidFill>
              <a:schemeClr val="tx1"/>
            </a:solidFill>
          </a:ln>
          <a:effectLst/>
        </p:spPr>
        <p:txBody>
          <a:bodyPr>
            <a:spAutoFit/>
          </a:bodyPr>
          <a:lstStyle/>
          <a:p>
            <a:pPr algn="ctr">
              <a:spcBef>
                <a:spcPct val="50000"/>
              </a:spcBef>
            </a:pPr>
            <a:r>
              <a:rPr lang="en-GB" altLang="en-US" b="1" u="sng" dirty="0">
                <a:solidFill>
                  <a:srgbClr val="0000CC"/>
                </a:solidFill>
              </a:rPr>
              <a:t>No</a:t>
            </a:r>
          </a:p>
        </p:txBody>
      </p:sp>
      <p:sp>
        <p:nvSpPr>
          <p:cNvPr id="17420" name="Text Box 12"/>
          <p:cNvSpPr txBox="1">
            <a:spLocks noChangeArrowheads="1"/>
          </p:cNvSpPr>
          <p:nvPr/>
        </p:nvSpPr>
        <p:spPr bwMode="auto">
          <a:xfrm>
            <a:off x="539750" y="3716338"/>
            <a:ext cx="2160588" cy="1190625"/>
          </a:xfrm>
          <a:prstGeom prst="rect">
            <a:avLst/>
          </a:prstGeom>
          <a:solidFill>
            <a:srgbClr val="FFC000"/>
          </a:solidFill>
          <a:ln>
            <a:solidFill>
              <a:schemeClr val="tx1"/>
            </a:solidFill>
          </a:ln>
          <a:effectLst/>
        </p:spPr>
        <p:txBody>
          <a:bodyPr>
            <a:spAutoFit/>
          </a:bodyPr>
          <a:lstStyle/>
          <a:p>
            <a:pPr algn="ctr">
              <a:spcBef>
                <a:spcPct val="50000"/>
              </a:spcBef>
            </a:pPr>
            <a:r>
              <a:rPr lang="en-GB" altLang="en-US" dirty="0">
                <a:solidFill>
                  <a:srgbClr val="0000CC"/>
                </a:solidFill>
              </a:rPr>
              <a:t>1</a:t>
            </a:r>
            <a:r>
              <a:rPr lang="en-GB" altLang="en-US" dirty="0" smtClean="0">
                <a:solidFill>
                  <a:srgbClr val="0000CC"/>
                </a:solidFill>
              </a:rPr>
              <a:t>. Infant </a:t>
            </a:r>
            <a:r>
              <a:rPr lang="en-GB" altLang="en-US" dirty="0">
                <a:solidFill>
                  <a:srgbClr val="0000CC"/>
                </a:solidFill>
              </a:rPr>
              <a:t>baptism doesn’t mark a turning point in your life</a:t>
            </a:r>
          </a:p>
        </p:txBody>
      </p:sp>
      <p:sp>
        <p:nvSpPr>
          <p:cNvPr id="17421" name="Text Box 13"/>
          <p:cNvSpPr txBox="1">
            <a:spLocks noChangeArrowheads="1"/>
          </p:cNvSpPr>
          <p:nvPr/>
        </p:nvSpPr>
        <p:spPr bwMode="auto">
          <a:xfrm>
            <a:off x="1691928" y="5281613"/>
            <a:ext cx="1943447" cy="1200329"/>
          </a:xfrm>
          <a:prstGeom prst="rect">
            <a:avLst/>
          </a:prstGeom>
          <a:solidFill>
            <a:srgbClr val="FFC000"/>
          </a:solidFill>
          <a:ln>
            <a:solidFill>
              <a:schemeClr val="tx1"/>
            </a:solidFill>
          </a:ln>
          <a:effectLst/>
        </p:spPr>
        <p:txBody>
          <a:bodyPr wrap="square">
            <a:spAutoFit/>
          </a:bodyPr>
          <a:lstStyle/>
          <a:p>
            <a:pPr algn="ctr">
              <a:spcBef>
                <a:spcPct val="50000"/>
              </a:spcBef>
            </a:pPr>
            <a:r>
              <a:rPr lang="en-GB" altLang="en-US" dirty="0">
                <a:solidFill>
                  <a:srgbClr val="0000CC"/>
                </a:solidFill>
              </a:rPr>
              <a:t>2</a:t>
            </a:r>
            <a:r>
              <a:rPr lang="en-GB" altLang="en-US" dirty="0" smtClean="0">
                <a:solidFill>
                  <a:srgbClr val="0000CC"/>
                </a:solidFill>
              </a:rPr>
              <a:t>. Not </a:t>
            </a:r>
            <a:r>
              <a:rPr lang="en-GB" altLang="en-US" dirty="0">
                <a:solidFill>
                  <a:srgbClr val="0000CC"/>
                </a:solidFill>
              </a:rPr>
              <a:t>all Churches baptise – the Salvation Army doesn’t baptise</a:t>
            </a:r>
          </a:p>
        </p:txBody>
      </p:sp>
      <p:sp>
        <p:nvSpPr>
          <p:cNvPr id="17422" name="Text Box 14"/>
          <p:cNvSpPr txBox="1">
            <a:spLocks noChangeArrowheads="1"/>
          </p:cNvSpPr>
          <p:nvPr/>
        </p:nvSpPr>
        <p:spPr bwMode="auto">
          <a:xfrm>
            <a:off x="7020606" y="2468563"/>
            <a:ext cx="1944688" cy="1465262"/>
          </a:xfrm>
          <a:prstGeom prst="rect">
            <a:avLst/>
          </a:prstGeom>
          <a:solidFill>
            <a:srgbClr val="92D050"/>
          </a:solidFill>
          <a:ln>
            <a:solidFill>
              <a:schemeClr val="tx1"/>
            </a:solidFill>
          </a:ln>
          <a:effectLst/>
        </p:spPr>
        <p:txBody>
          <a:bodyPr>
            <a:spAutoFit/>
          </a:bodyPr>
          <a:lstStyle/>
          <a:p>
            <a:pPr algn="ctr">
              <a:spcBef>
                <a:spcPct val="50000"/>
              </a:spcBef>
            </a:pPr>
            <a:r>
              <a:rPr lang="en-GB" altLang="en-US" dirty="0">
                <a:latin typeface="Comic Sans MS" pitchFamily="66" charset="0"/>
              </a:rPr>
              <a:t>5</a:t>
            </a:r>
            <a:r>
              <a:rPr lang="en-GB" altLang="en-US" dirty="0" smtClean="0">
                <a:latin typeface="Comic Sans MS" pitchFamily="66" charset="0"/>
              </a:rPr>
              <a:t>. Jesus </a:t>
            </a:r>
            <a:r>
              <a:rPr lang="en-GB" altLang="en-US" dirty="0">
                <a:latin typeface="Comic Sans MS" pitchFamily="66" charset="0"/>
              </a:rPr>
              <a:t>commanded his disciples to baptise believers</a:t>
            </a:r>
          </a:p>
        </p:txBody>
      </p:sp>
      <p:sp>
        <p:nvSpPr>
          <p:cNvPr id="17423" name="Line 15"/>
          <p:cNvSpPr>
            <a:spLocks noChangeShapeType="1"/>
          </p:cNvSpPr>
          <p:nvPr/>
        </p:nvSpPr>
        <p:spPr bwMode="auto">
          <a:xfrm flipV="1">
            <a:off x="4932363" y="249237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4" name="Line 16"/>
          <p:cNvSpPr>
            <a:spLocks noChangeShapeType="1"/>
          </p:cNvSpPr>
          <p:nvPr/>
        </p:nvSpPr>
        <p:spPr bwMode="auto">
          <a:xfrm flipV="1">
            <a:off x="5219700" y="1484313"/>
            <a:ext cx="504825" cy="641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5" name="Line 17"/>
          <p:cNvSpPr>
            <a:spLocks noChangeShapeType="1"/>
          </p:cNvSpPr>
          <p:nvPr/>
        </p:nvSpPr>
        <p:spPr bwMode="auto">
          <a:xfrm flipV="1">
            <a:off x="5405438" y="1773235"/>
            <a:ext cx="1943100" cy="56078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6" name="Line 18"/>
          <p:cNvSpPr>
            <a:spLocks noChangeShapeType="1"/>
          </p:cNvSpPr>
          <p:nvPr/>
        </p:nvSpPr>
        <p:spPr bwMode="auto">
          <a:xfrm>
            <a:off x="5437188" y="2518569"/>
            <a:ext cx="1439862" cy="47863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7" name="Line 19"/>
          <p:cNvSpPr>
            <a:spLocks noChangeShapeType="1"/>
          </p:cNvSpPr>
          <p:nvPr/>
        </p:nvSpPr>
        <p:spPr bwMode="auto">
          <a:xfrm flipH="1" flipV="1">
            <a:off x="3059112" y="1412874"/>
            <a:ext cx="1368425"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8" name="Line 20"/>
          <p:cNvSpPr>
            <a:spLocks noChangeShapeType="1"/>
          </p:cNvSpPr>
          <p:nvPr/>
        </p:nvSpPr>
        <p:spPr bwMode="auto">
          <a:xfrm flipH="1">
            <a:off x="3312319" y="2420888"/>
            <a:ext cx="1115219" cy="25643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9" name="Line 21"/>
          <p:cNvSpPr>
            <a:spLocks noChangeShapeType="1"/>
          </p:cNvSpPr>
          <p:nvPr/>
        </p:nvSpPr>
        <p:spPr bwMode="auto">
          <a:xfrm>
            <a:off x="4932363" y="3933825"/>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30" name="Line 22"/>
          <p:cNvSpPr>
            <a:spLocks noChangeShapeType="1"/>
          </p:cNvSpPr>
          <p:nvPr/>
        </p:nvSpPr>
        <p:spPr bwMode="auto">
          <a:xfrm flipH="1" flipV="1">
            <a:off x="2771800" y="4292598"/>
            <a:ext cx="1655738" cy="144463"/>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31" name="Line 23"/>
          <p:cNvSpPr>
            <a:spLocks noChangeShapeType="1"/>
          </p:cNvSpPr>
          <p:nvPr/>
        </p:nvSpPr>
        <p:spPr bwMode="auto">
          <a:xfrm flipH="1">
            <a:off x="3563938" y="4659314"/>
            <a:ext cx="1008062" cy="497878"/>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32" name="Text Box 24"/>
          <p:cNvSpPr txBox="1">
            <a:spLocks noChangeArrowheads="1"/>
          </p:cNvSpPr>
          <p:nvPr/>
        </p:nvSpPr>
        <p:spPr bwMode="auto">
          <a:xfrm>
            <a:off x="6834659" y="4401234"/>
            <a:ext cx="2160588" cy="646331"/>
          </a:xfrm>
          <a:prstGeom prst="rect">
            <a:avLst/>
          </a:prstGeom>
          <a:solidFill>
            <a:srgbClr val="FFC000"/>
          </a:solidFill>
          <a:ln>
            <a:solidFill>
              <a:schemeClr val="tx1"/>
            </a:solidFill>
          </a:ln>
          <a:effectLst/>
        </p:spPr>
        <p:txBody>
          <a:bodyPr>
            <a:spAutoFit/>
          </a:bodyPr>
          <a:lstStyle/>
          <a:p>
            <a:pPr>
              <a:spcBef>
                <a:spcPct val="50000"/>
              </a:spcBef>
            </a:pPr>
            <a:r>
              <a:rPr lang="en-GB" altLang="en-US" dirty="0">
                <a:solidFill>
                  <a:srgbClr val="0000CC"/>
                </a:solidFill>
              </a:rPr>
              <a:t>4</a:t>
            </a:r>
            <a:r>
              <a:rPr lang="en-GB" altLang="en-US" dirty="0" smtClean="0">
                <a:solidFill>
                  <a:srgbClr val="0000CC"/>
                </a:solidFill>
              </a:rPr>
              <a:t>. It </a:t>
            </a:r>
            <a:r>
              <a:rPr lang="en-GB" altLang="en-US" dirty="0">
                <a:solidFill>
                  <a:srgbClr val="0000CC"/>
                </a:solidFill>
              </a:rPr>
              <a:t>has lost much of its meaning today</a:t>
            </a:r>
          </a:p>
        </p:txBody>
      </p:sp>
      <p:sp>
        <p:nvSpPr>
          <p:cNvPr id="17433" name="Line 25"/>
          <p:cNvSpPr>
            <a:spLocks noChangeShapeType="1"/>
          </p:cNvSpPr>
          <p:nvPr/>
        </p:nvSpPr>
        <p:spPr bwMode="auto">
          <a:xfrm>
            <a:off x="5472112" y="4508499"/>
            <a:ext cx="1260128" cy="150813"/>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34" name="Text Box 26"/>
          <p:cNvSpPr txBox="1">
            <a:spLocks noChangeArrowheads="1"/>
          </p:cNvSpPr>
          <p:nvPr/>
        </p:nvSpPr>
        <p:spPr bwMode="auto">
          <a:xfrm>
            <a:off x="5364163" y="5373688"/>
            <a:ext cx="2520950" cy="1190625"/>
          </a:xfrm>
          <a:prstGeom prst="rect">
            <a:avLst/>
          </a:prstGeom>
          <a:solidFill>
            <a:srgbClr val="FFC000"/>
          </a:solidFill>
          <a:ln>
            <a:solidFill>
              <a:schemeClr val="tx1"/>
            </a:solidFill>
          </a:ln>
          <a:effectLst/>
        </p:spPr>
        <p:txBody>
          <a:bodyPr>
            <a:spAutoFit/>
          </a:bodyPr>
          <a:lstStyle/>
          <a:p>
            <a:pPr algn="ctr">
              <a:spcBef>
                <a:spcPct val="50000"/>
              </a:spcBef>
            </a:pPr>
            <a:r>
              <a:rPr lang="en-GB" altLang="en-US" dirty="0">
                <a:solidFill>
                  <a:srgbClr val="0000CC"/>
                </a:solidFill>
              </a:rPr>
              <a:t>3</a:t>
            </a:r>
            <a:r>
              <a:rPr lang="en-GB" altLang="en-US" dirty="0" smtClean="0">
                <a:solidFill>
                  <a:srgbClr val="0000CC"/>
                </a:solidFill>
              </a:rPr>
              <a:t>. A </a:t>
            </a:r>
            <a:r>
              <a:rPr lang="en-GB" altLang="en-US" dirty="0">
                <a:solidFill>
                  <a:srgbClr val="0000CC"/>
                </a:solidFill>
              </a:rPr>
              <a:t>personal relationship with God is the most important thing, not baptism</a:t>
            </a:r>
          </a:p>
        </p:txBody>
      </p:sp>
      <p:sp>
        <p:nvSpPr>
          <p:cNvPr id="17435" name="Line 27"/>
          <p:cNvSpPr>
            <a:spLocks noChangeShapeType="1"/>
          </p:cNvSpPr>
          <p:nvPr/>
        </p:nvSpPr>
        <p:spPr bwMode="auto">
          <a:xfrm>
            <a:off x="5364163" y="4690269"/>
            <a:ext cx="504825" cy="591344"/>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98932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500"/>
                                        <p:tgtEl>
                                          <p:spTgt spid="174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29"/>
                                        </p:tgtEl>
                                        <p:attrNameLst>
                                          <p:attrName>style.visibility</p:attrName>
                                        </p:attrNameLst>
                                      </p:cBhvr>
                                      <p:to>
                                        <p:strVal val="visible"/>
                                      </p:to>
                                    </p:set>
                                    <p:animEffect transition="in" filter="fade">
                                      <p:cBhvr>
                                        <p:cTn id="12" dur="500"/>
                                        <p:tgtEl>
                                          <p:spTgt spid="174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419"/>
                                        </p:tgtEl>
                                        <p:attrNameLst>
                                          <p:attrName>style.visibility</p:attrName>
                                        </p:attrNameLst>
                                      </p:cBhvr>
                                      <p:to>
                                        <p:strVal val="visible"/>
                                      </p:to>
                                    </p:set>
                                    <p:animEffect transition="in" filter="fade">
                                      <p:cBhvr>
                                        <p:cTn id="15" dur="500"/>
                                        <p:tgtEl>
                                          <p:spTgt spid="174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415"/>
                                        </p:tgtEl>
                                        <p:attrNameLst>
                                          <p:attrName>style.visibility</p:attrName>
                                        </p:attrNameLst>
                                      </p:cBhvr>
                                      <p:to>
                                        <p:strVal val="visible"/>
                                      </p:to>
                                    </p:set>
                                    <p:animEffect transition="in" filter="fade">
                                      <p:cBhvr>
                                        <p:cTn id="20" dur="500"/>
                                        <p:tgtEl>
                                          <p:spTgt spid="174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428"/>
                                        </p:tgtEl>
                                        <p:attrNameLst>
                                          <p:attrName>style.visibility</p:attrName>
                                        </p:attrNameLst>
                                      </p:cBhvr>
                                      <p:to>
                                        <p:strVal val="visible"/>
                                      </p:to>
                                    </p:set>
                                    <p:animEffect transition="in" filter="fade">
                                      <p:cBhvr>
                                        <p:cTn id="23" dur="500"/>
                                        <p:tgtEl>
                                          <p:spTgt spid="174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427"/>
                                        </p:tgtEl>
                                        <p:attrNameLst>
                                          <p:attrName>style.visibility</p:attrName>
                                        </p:attrNameLst>
                                      </p:cBhvr>
                                      <p:to>
                                        <p:strVal val="visible"/>
                                      </p:to>
                                    </p:set>
                                    <p:animEffect transition="in" filter="fade">
                                      <p:cBhvr>
                                        <p:cTn id="28" dur="500"/>
                                        <p:tgtEl>
                                          <p:spTgt spid="174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416"/>
                                        </p:tgtEl>
                                        <p:attrNameLst>
                                          <p:attrName>style.visibility</p:attrName>
                                        </p:attrNameLst>
                                      </p:cBhvr>
                                      <p:to>
                                        <p:strVal val="visible"/>
                                      </p:to>
                                    </p:set>
                                    <p:animEffect transition="in" filter="fade">
                                      <p:cBhvr>
                                        <p:cTn id="31" dur="500"/>
                                        <p:tgtEl>
                                          <p:spTgt spid="174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424"/>
                                        </p:tgtEl>
                                        <p:attrNameLst>
                                          <p:attrName>style.visibility</p:attrName>
                                        </p:attrNameLst>
                                      </p:cBhvr>
                                      <p:to>
                                        <p:strVal val="visible"/>
                                      </p:to>
                                    </p:set>
                                    <p:animEffect transition="in" filter="fade">
                                      <p:cBhvr>
                                        <p:cTn id="36" dur="500"/>
                                        <p:tgtEl>
                                          <p:spTgt spid="174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417"/>
                                        </p:tgtEl>
                                        <p:attrNameLst>
                                          <p:attrName>style.visibility</p:attrName>
                                        </p:attrNameLst>
                                      </p:cBhvr>
                                      <p:to>
                                        <p:strVal val="visible"/>
                                      </p:to>
                                    </p:set>
                                    <p:animEffect transition="in" filter="fade">
                                      <p:cBhvr>
                                        <p:cTn id="39" dur="500"/>
                                        <p:tgtEl>
                                          <p:spTgt spid="174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425"/>
                                        </p:tgtEl>
                                        <p:attrNameLst>
                                          <p:attrName>style.visibility</p:attrName>
                                        </p:attrNameLst>
                                      </p:cBhvr>
                                      <p:to>
                                        <p:strVal val="visible"/>
                                      </p:to>
                                    </p:set>
                                    <p:animEffect transition="in" filter="fade">
                                      <p:cBhvr>
                                        <p:cTn id="44" dur="500"/>
                                        <p:tgtEl>
                                          <p:spTgt spid="174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418"/>
                                        </p:tgtEl>
                                        <p:attrNameLst>
                                          <p:attrName>style.visibility</p:attrName>
                                        </p:attrNameLst>
                                      </p:cBhvr>
                                      <p:to>
                                        <p:strVal val="visible"/>
                                      </p:to>
                                    </p:set>
                                    <p:animEffect transition="in" filter="fade">
                                      <p:cBhvr>
                                        <p:cTn id="47" dur="500"/>
                                        <p:tgtEl>
                                          <p:spTgt spid="174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426"/>
                                        </p:tgtEl>
                                        <p:attrNameLst>
                                          <p:attrName>style.visibility</p:attrName>
                                        </p:attrNameLst>
                                      </p:cBhvr>
                                      <p:to>
                                        <p:strVal val="visible"/>
                                      </p:to>
                                    </p:set>
                                    <p:animEffect transition="in" filter="fade">
                                      <p:cBhvr>
                                        <p:cTn id="52" dur="500"/>
                                        <p:tgtEl>
                                          <p:spTgt spid="174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422"/>
                                        </p:tgtEl>
                                        <p:attrNameLst>
                                          <p:attrName>style.visibility</p:attrName>
                                        </p:attrNameLst>
                                      </p:cBhvr>
                                      <p:to>
                                        <p:strVal val="visible"/>
                                      </p:to>
                                    </p:set>
                                    <p:animEffect transition="in" filter="fade">
                                      <p:cBhvr>
                                        <p:cTn id="55" dur="500"/>
                                        <p:tgtEl>
                                          <p:spTgt spid="174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430"/>
                                        </p:tgtEl>
                                        <p:attrNameLst>
                                          <p:attrName>style.visibility</p:attrName>
                                        </p:attrNameLst>
                                      </p:cBhvr>
                                      <p:to>
                                        <p:strVal val="visible"/>
                                      </p:to>
                                    </p:set>
                                    <p:animEffect transition="in" filter="fade">
                                      <p:cBhvr>
                                        <p:cTn id="60" dur="500"/>
                                        <p:tgtEl>
                                          <p:spTgt spid="1743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420"/>
                                        </p:tgtEl>
                                        <p:attrNameLst>
                                          <p:attrName>style.visibility</p:attrName>
                                        </p:attrNameLst>
                                      </p:cBhvr>
                                      <p:to>
                                        <p:strVal val="visible"/>
                                      </p:to>
                                    </p:set>
                                    <p:animEffect transition="in" filter="fade">
                                      <p:cBhvr>
                                        <p:cTn id="63" dur="500"/>
                                        <p:tgtEl>
                                          <p:spTgt spid="174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431"/>
                                        </p:tgtEl>
                                        <p:attrNameLst>
                                          <p:attrName>style.visibility</p:attrName>
                                        </p:attrNameLst>
                                      </p:cBhvr>
                                      <p:to>
                                        <p:strVal val="visible"/>
                                      </p:to>
                                    </p:set>
                                    <p:animEffect transition="in" filter="fade">
                                      <p:cBhvr>
                                        <p:cTn id="68" dur="500"/>
                                        <p:tgtEl>
                                          <p:spTgt spid="1743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421"/>
                                        </p:tgtEl>
                                        <p:attrNameLst>
                                          <p:attrName>style.visibility</p:attrName>
                                        </p:attrNameLst>
                                      </p:cBhvr>
                                      <p:to>
                                        <p:strVal val="visible"/>
                                      </p:to>
                                    </p:set>
                                    <p:animEffect transition="in" filter="fade">
                                      <p:cBhvr>
                                        <p:cTn id="71" dur="500"/>
                                        <p:tgtEl>
                                          <p:spTgt spid="174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7435"/>
                                        </p:tgtEl>
                                        <p:attrNameLst>
                                          <p:attrName>style.visibility</p:attrName>
                                        </p:attrNameLst>
                                      </p:cBhvr>
                                      <p:to>
                                        <p:strVal val="visible"/>
                                      </p:to>
                                    </p:set>
                                    <p:animEffect transition="in" filter="fade">
                                      <p:cBhvr>
                                        <p:cTn id="76" dur="500"/>
                                        <p:tgtEl>
                                          <p:spTgt spid="1743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434"/>
                                        </p:tgtEl>
                                        <p:attrNameLst>
                                          <p:attrName>style.visibility</p:attrName>
                                        </p:attrNameLst>
                                      </p:cBhvr>
                                      <p:to>
                                        <p:strVal val="visible"/>
                                      </p:to>
                                    </p:set>
                                    <p:animEffect transition="in" filter="fade">
                                      <p:cBhvr>
                                        <p:cTn id="79" dur="500"/>
                                        <p:tgtEl>
                                          <p:spTgt spid="1743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7432"/>
                                        </p:tgtEl>
                                        <p:attrNameLst>
                                          <p:attrName>style.visibility</p:attrName>
                                        </p:attrNameLst>
                                      </p:cBhvr>
                                      <p:to>
                                        <p:strVal val="visible"/>
                                      </p:to>
                                    </p:set>
                                    <p:animEffect transition="in" filter="fade">
                                      <p:cBhvr>
                                        <p:cTn id="84" dur="500"/>
                                        <p:tgtEl>
                                          <p:spTgt spid="1743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7433"/>
                                        </p:tgtEl>
                                        <p:attrNameLst>
                                          <p:attrName>style.visibility</p:attrName>
                                        </p:attrNameLst>
                                      </p:cBhvr>
                                      <p:to>
                                        <p:strVal val="visible"/>
                                      </p:to>
                                    </p:set>
                                    <p:animEffect transition="in" filter="fade">
                                      <p:cBhvr>
                                        <p:cTn id="87" dur="500"/>
                                        <p:tgtEl>
                                          <p:spTgt spid="17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15" grpId="0" animBg="1"/>
      <p:bldP spid="17416" grpId="0" animBg="1"/>
      <p:bldP spid="17417" grpId="0" animBg="1"/>
      <p:bldP spid="17418" grpId="0" animBg="1"/>
      <p:bldP spid="17419" grpId="0" animBg="1"/>
      <p:bldP spid="17420" grpId="0" animBg="1"/>
      <p:bldP spid="17421" grpId="0" animBg="1"/>
      <p:bldP spid="17422" grpId="0" animBg="1"/>
      <p:bldP spid="17424" grpId="0" animBg="1"/>
      <p:bldP spid="17425" grpId="0" animBg="1"/>
      <p:bldP spid="17426" grpId="0" animBg="1"/>
      <p:bldP spid="17427" grpId="0" animBg="1"/>
      <p:bldP spid="17428" grpId="0" animBg="1"/>
      <p:bldP spid="17429" grpId="0" animBg="1"/>
      <p:bldP spid="17430" grpId="0" animBg="1"/>
      <p:bldP spid="17431" grpId="0" animBg="1"/>
      <p:bldP spid="17432" grpId="0" animBg="1"/>
      <p:bldP spid="17433" grpId="0" animBg="1"/>
      <p:bldP spid="17434" grpId="0" animBg="1"/>
      <p:bldP spid="174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WordArt 3"/>
          <p:cNvSpPr>
            <a:spLocks noChangeArrowheads="1" noChangeShapeType="1" noTextEdit="1"/>
          </p:cNvSpPr>
          <p:nvPr/>
        </p:nvSpPr>
        <p:spPr bwMode="auto">
          <a:xfrm>
            <a:off x="214282" y="214291"/>
            <a:ext cx="2643206" cy="785818"/>
          </a:xfrm>
          <a:prstGeom prst="rect">
            <a:avLst/>
          </a:prstGeom>
        </p:spPr>
        <p:txBody>
          <a:bodyPr wrap="none" fromWordArt="1">
            <a:prstTxWarp prst="textDoubleWave1">
              <a:avLst/>
            </a:prstTxWarp>
          </a:bodyPr>
          <a:lstStyle/>
          <a:p>
            <a:pPr algn="ctr" fontAlgn="auto">
              <a:spcBef>
                <a:spcPts val="0"/>
              </a:spcBef>
              <a:spcAft>
                <a:spcPts val="0"/>
              </a:spcAft>
              <a:defRPr/>
            </a:pPr>
            <a:r>
              <a:rPr lang="en-GB" sz="3600" b="1" kern="1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latin typeface="Impact"/>
              </a:rPr>
              <a:t>Bapt</a:t>
            </a:r>
            <a:r>
              <a:rPr lang="en-GB" sz="800"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latin typeface="Impact"/>
              </a:rPr>
              <a:t> </a:t>
            </a:r>
            <a:r>
              <a:rPr lang="en-GB" sz="3600"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latin typeface="Impact"/>
              </a:rPr>
              <a:t>ism</a:t>
            </a:r>
          </a:p>
        </p:txBody>
      </p:sp>
      <p:sp>
        <p:nvSpPr>
          <p:cNvPr id="2" name="Rectangle 3"/>
          <p:cNvSpPr>
            <a:spLocks noChangeArrowheads="1"/>
          </p:cNvSpPr>
          <p:nvPr/>
        </p:nvSpPr>
        <p:spPr bwMode="auto">
          <a:xfrm>
            <a:off x="3429000" y="285750"/>
            <a:ext cx="5357813" cy="738188"/>
          </a:xfrm>
          <a:prstGeom prst="rect">
            <a:avLst/>
          </a:prstGeom>
          <a:noFill/>
          <a:ln w="9525">
            <a:noFill/>
            <a:miter lim="800000"/>
            <a:headEnd/>
            <a:tailEnd/>
          </a:ln>
          <a:effectLst/>
        </p:spPr>
        <p:txBody>
          <a:bodyPr lIns="0" tIns="0" rIns="0" bIns="0" anchor="ctr">
            <a:spAutoFit/>
          </a:bodyPr>
          <a:lstStyle/>
          <a:p>
            <a:pPr>
              <a:defRPr/>
            </a:pPr>
            <a:r>
              <a:rPr lang="en-GB" sz="2400" dirty="0">
                <a:solidFill>
                  <a:srgbClr val="000000"/>
                </a:solidFill>
                <a:effectLst>
                  <a:outerShdw blurRad="38100" dist="38100" dir="2700000" algn="tl">
                    <a:srgbClr val="C0C0C0"/>
                  </a:outerShdw>
                </a:effectLst>
                <a:latin typeface="Jester" pitchFamily="2" charset="0"/>
                <a:cs typeface="Arial" pitchFamily="34" charset="0"/>
              </a:rPr>
              <a:t>Today Christians want to follow Jesus’ example and be baptised. </a:t>
            </a:r>
            <a:r>
              <a:rPr lang="en-GB" sz="1000" dirty="0">
                <a:solidFill>
                  <a:srgbClr val="000000"/>
                </a:solidFill>
                <a:latin typeface="Times New Roman" pitchFamily="18" charset="0"/>
                <a:cs typeface="Arial" pitchFamily="34" charset="0"/>
              </a:rPr>
              <a:t> </a:t>
            </a:r>
            <a:endParaRPr lang="en-GB" dirty="0">
              <a:cs typeface="Arial" pitchFamily="34" charset="0"/>
            </a:endParaRPr>
          </a:p>
        </p:txBody>
      </p:sp>
      <p:sp>
        <p:nvSpPr>
          <p:cNvPr id="8" name="Rectangle 3"/>
          <p:cNvSpPr>
            <a:spLocks noChangeArrowheads="1"/>
          </p:cNvSpPr>
          <p:nvPr/>
        </p:nvSpPr>
        <p:spPr bwMode="auto">
          <a:xfrm>
            <a:off x="428625" y="1465263"/>
            <a:ext cx="8358188" cy="892175"/>
          </a:xfrm>
          <a:prstGeom prst="rect">
            <a:avLst/>
          </a:prstGeom>
          <a:noFill/>
          <a:ln w="9525">
            <a:noFill/>
            <a:miter lim="800000"/>
            <a:headEnd/>
            <a:tailEnd/>
          </a:ln>
          <a:effectLst/>
        </p:spPr>
        <p:txBody>
          <a:bodyPr lIns="0" tIns="0" rIns="0" bIns="0" anchor="ctr">
            <a:spAutoFit/>
          </a:bodyPr>
          <a:lstStyle/>
          <a:p>
            <a:pPr>
              <a:defRPr/>
            </a:pPr>
            <a:r>
              <a:rPr lang="en-GB" sz="2400" dirty="0">
                <a:solidFill>
                  <a:srgbClr val="000000"/>
                </a:solidFill>
                <a:effectLst>
                  <a:outerShdw blurRad="38100" dist="38100" dir="2700000" algn="tl">
                    <a:srgbClr val="C0C0C0"/>
                  </a:outerShdw>
                </a:effectLst>
                <a:latin typeface="Jester" pitchFamily="2" charset="0"/>
                <a:cs typeface="Arial" pitchFamily="34" charset="0"/>
              </a:rPr>
              <a:t>Although different Christians denominations have different ideas how this should be done, it is very important to them all.</a:t>
            </a:r>
            <a:endParaRPr lang="en-GB" sz="2400" dirty="0">
              <a:latin typeface="Jester" pitchFamily="2" charset="0"/>
              <a:cs typeface="Arial" pitchFamily="34" charset="0"/>
            </a:endParaRPr>
          </a:p>
          <a:p>
            <a:pPr eaLnBrk="0" hangingPunct="0">
              <a:defRPr/>
            </a:pPr>
            <a:r>
              <a:rPr lang="en-GB" sz="1000" dirty="0">
                <a:solidFill>
                  <a:srgbClr val="000000"/>
                </a:solidFill>
                <a:latin typeface="Times New Roman" pitchFamily="18" charset="0"/>
                <a:cs typeface="Arial" pitchFamily="34" charset="0"/>
              </a:rPr>
              <a:t> </a:t>
            </a:r>
            <a:endParaRPr lang="en-GB" dirty="0">
              <a:cs typeface="Arial" pitchFamily="34" charset="0"/>
            </a:endParaRPr>
          </a:p>
        </p:txBody>
      </p:sp>
      <p:sp>
        <p:nvSpPr>
          <p:cNvPr id="7" name="Rectangle 3"/>
          <p:cNvSpPr>
            <a:spLocks noChangeArrowheads="1"/>
          </p:cNvSpPr>
          <p:nvPr/>
        </p:nvSpPr>
        <p:spPr bwMode="auto">
          <a:xfrm>
            <a:off x="357158" y="2571744"/>
            <a:ext cx="8429684" cy="1231106"/>
          </a:xfrm>
          <a:prstGeom prst="rect">
            <a:avLst/>
          </a:prstGeom>
          <a:noFill/>
          <a:ln w="9525">
            <a:noFill/>
            <a:miter lim="800000"/>
            <a:headEnd/>
            <a:tailEnd/>
          </a:ln>
          <a:effectLst/>
        </p:spPr>
        <p:txBody>
          <a:bodyPr lIns="0" tIns="0" rIns="0" bIns="0" anchor="ctr">
            <a:spAutoFit/>
          </a:bodyPr>
          <a:lstStyle/>
          <a:p>
            <a:pPr>
              <a:defRPr/>
            </a:pPr>
            <a:r>
              <a:rPr lang="en-GB" sz="3200" dirty="0">
                <a:ln>
                  <a:solidFill>
                    <a:srgbClr val="002060"/>
                  </a:solid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outerShdw blurRad="38100" dist="38100" dir="2700000" algn="tl">
                    <a:srgbClr val="C0C0C0"/>
                  </a:outerShdw>
                </a:effectLst>
                <a:latin typeface="Impact" pitchFamily="34" charset="0"/>
                <a:cs typeface="Arial" pitchFamily="34" charset="0"/>
              </a:rPr>
              <a:t>Infant Baptism  </a:t>
            </a:r>
            <a:r>
              <a:rPr lang="en-GB" sz="2400" dirty="0">
                <a:solidFill>
                  <a:srgbClr val="000000"/>
                </a:solidFill>
                <a:effectLst>
                  <a:outerShdw blurRad="38100" dist="38100" dir="2700000" algn="tl">
                    <a:srgbClr val="C0C0C0"/>
                  </a:outerShdw>
                </a:effectLst>
                <a:latin typeface="Jester" pitchFamily="2" charset="0"/>
                <a:cs typeface="Arial" pitchFamily="34" charset="0"/>
              </a:rPr>
              <a:t>is where a baby is baptised shortly after it is born. Parents choose to have their babies baptised as a way of welcoming the child into the Christian faith and Church.  </a:t>
            </a:r>
            <a:endParaRPr lang="en-GB" dirty="0">
              <a:cs typeface="Arial" pitchFamily="34" charset="0"/>
            </a:endParaRPr>
          </a:p>
        </p:txBody>
      </p:sp>
      <p:sp>
        <p:nvSpPr>
          <p:cNvPr id="10" name="Rectangle 3"/>
          <p:cNvSpPr>
            <a:spLocks noChangeArrowheads="1"/>
          </p:cNvSpPr>
          <p:nvPr/>
        </p:nvSpPr>
        <p:spPr bwMode="auto">
          <a:xfrm>
            <a:off x="357158" y="5013624"/>
            <a:ext cx="8429684" cy="1231106"/>
          </a:xfrm>
          <a:prstGeom prst="rect">
            <a:avLst/>
          </a:prstGeom>
          <a:noFill/>
          <a:ln w="9525">
            <a:noFill/>
            <a:miter lim="800000"/>
            <a:headEnd/>
            <a:tailEnd/>
          </a:ln>
          <a:effectLst/>
        </p:spPr>
        <p:txBody>
          <a:bodyPr lIns="0" tIns="0" rIns="0" bIns="0" anchor="ctr">
            <a:spAutoFit/>
          </a:bodyPr>
          <a:lstStyle/>
          <a:p>
            <a:pPr>
              <a:defRPr/>
            </a:pPr>
            <a:r>
              <a:rPr lang="en-GB" sz="3200" dirty="0">
                <a:ln>
                  <a:solidFill>
                    <a:srgbClr val="002060"/>
                  </a:solid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outerShdw blurRad="38100" dist="38100" dir="2700000" algn="tl">
                    <a:srgbClr val="C0C0C0"/>
                  </a:outerShdw>
                </a:effectLst>
                <a:latin typeface="Impact" pitchFamily="34" charset="0"/>
                <a:cs typeface="Arial" pitchFamily="34" charset="0"/>
              </a:rPr>
              <a:t>Believer’s </a:t>
            </a:r>
            <a:r>
              <a:rPr lang="en-GB" sz="3200" dirty="0" smtClean="0">
                <a:ln>
                  <a:solidFill>
                    <a:srgbClr val="002060"/>
                  </a:solid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outerShdw blurRad="38100" dist="38100" dir="2700000" algn="tl">
                    <a:srgbClr val="C0C0C0"/>
                  </a:outerShdw>
                </a:effectLst>
                <a:latin typeface="Impact" pitchFamily="34" charset="0"/>
                <a:cs typeface="Arial" pitchFamily="34" charset="0"/>
              </a:rPr>
              <a:t>Baptism or Adult Baptism  </a:t>
            </a:r>
            <a:r>
              <a:rPr lang="en-GB" sz="2400" dirty="0">
                <a:solidFill>
                  <a:srgbClr val="000000"/>
                </a:solidFill>
                <a:effectLst>
                  <a:outerShdw blurRad="38100" dist="38100" dir="2700000" algn="tl">
                    <a:srgbClr val="C0C0C0"/>
                  </a:outerShdw>
                </a:effectLst>
                <a:latin typeface="Jester" pitchFamily="2" charset="0"/>
                <a:cs typeface="Arial" pitchFamily="34" charset="0"/>
              </a:rPr>
              <a:t>is a way of a person showing that they have made their own decision to follow the Christian faith and become part of the Church once they are old enough to make a choice like that for themselves.</a:t>
            </a:r>
            <a:endParaRPr lang="en-GB" dirty="0">
              <a:cs typeface="Arial" pitchFamily="34" charset="0"/>
            </a:endParaRPr>
          </a:p>
        </p:txBody>
      </p:sp>
      <p:sp>
        <p:nvSpPr>
          <p:cNvPr id="11" name="Rectangle 3"/>
          <p:cNvSpPr>
            <a:spLocks noChangeArrowheads="1"/>
          </p:cNvSpPr>
          <p:nvPr/>
        </p:nvSpPr>
        <p:spPr bwMode="auto">
          <a:xfrm>
            <a:off x="714348" y="3835603"/>
            <a:ext cx="8429684" cy="615553"/>
          </a:xfrm>
          <a:prstGeom prst="rect">
            <a:avLst/>
          </a:prstGeom>
          <a:noFill/>
          <a:ln w="9525">
            <a:noFill/>
            <a:miter lim="800000"/>
            <a:headEnd/>
            <a:tailEnd/>
          </a:ln>
          <a:effectLst/>
        </p:spPr>
        <p:txBody>
          <a:bodyPr lIns="0" tIns="0" rIns="0" bIns="0" anchor="ctr">
            <a:spAutoFit/>
          </a:bodyPr>
          <a:lstStyle/>
          <a:p>
            <a:pPr>
              <a:defRPr/>
            </a:pPr>
            <a:r>
              <a:rPr lang="en-GB" sz="2000"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Impact" pitchFamily="34" charset="0"/>
                <a:cs typeface="Arial" pitchFamily="34" charset="0"/>
              </a:rPr>
              <a:t>Confirmation</a:t>
            </a:r>
            <a:r>
              <a:rPr lang="en-GB" sz="2000" dirty="0">
                <a:ln>
                  <a:solidFill>
                    <a:srgbClr val="002060"/>
                  </a:solid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outerShdw blurRad="38100" dist="38100" dir="2700000" algn="tl">
                    <a:srgbClr val="C0C0C0"/>
                  </a:outerShdw>
                </a:effectLst>
                <a:latin typeface="Impact" pitchFamily="34" charset="0"/>
                <a:cs typeface="Arial" pitchFamily="34" charset="0"/>
              </a:rPr>
              <a:t>  </a:t>
            </a:r>
            <a:r>
              <a:rPr lang="en-GB" sz="2000" dirty="0">
                <a:solidFill>
                  <a:srgbClr val="000000"/>
                </a:solidFill>
                <a:effectLst>
                  <a:outerShdw blurRad="38100" dist="38100" dir="2700000" algn="tl">
                    <a:srgbClr val="C0C0C0"/>
                  </a:outerShdw>
                </a:effectLst>
                <a:latin typeface="Jester" pitchFamily="2" charset="0"/>
                <a:cs typeface="Arial" pitchFamily="34" charset="0"/>
              </a:rPr>
              <a:t>is when a child (usually around 10-13) who has been baptised as a baby wants to confirm they want to be a part of the Christian faith.</a:t>
            </a:r>
            <a:endParaRPr lang="en-GB" sz="2000" dirty="0">
              <a:cs typeface="Arial" pitchFamily="34" charset="0"/>
            </a:endParaRPr>
          </a:p>
        </p:txBody>
      </p:sp>
    </p:spTree>
    <p:extLst>
      <p:ext uri="{BB962C8B-B14F-4D97-AF65-F5344CB8AC3E}">
        <p14:creationId xmlns:p14="http://schemas.microsoft.com/office/powerpoint/2010/main" val="2961798481"/>
      </p:ext>
    </p:extLst>
  </p:cSld>
  <p:clrMapOvr>
    <a:masterClrMapping/>
  </p:clrMapOvr>
  <p:transition>
    <p:push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785786" y="214290"/>
            <a:ext cx="2714644" cy="492443"/>
          </a:xfrm>
          <a:prstGeom prst="rect">
            <a:avLst/>
          </a:prstGeom>
          <a:noFill/>
          <a:ln w="9525">
            <a:noFill/>
            <a:miter lim="800000"/>
            <a:headEnd/>
            <a:tailEnd/>
          </a:ln>
          <a:effectLst/>
        </p:spPr>
        <p:txBody>
          <a:bodyPr lIns="0" tIns="0" rIns="0" bIns="0" anchor="ctr">
            <a:spAutoFit/>
          </a:bodyPr>
          <a:lstStyle/>
          <a:p>
            <a:pPr>
              <a:defRPr/>
            </a:pPr>
            <a:r>
              <a:rPr lang="en-GB" sz="3200" dirty="0">
                <a:ln>
                  <a:solidFill>
                    <a:srgbClr val="002060"/>
                  </a:solid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outerShdw blurRad="38100" dist="38100" dir="2700000" algn="tl">
                    <a:srgbClr val="C0C0C0"/>
                  </a:outerShdw>
                </a:effectLst>
                <a:latin typeface="Impact" pitchFamily="34" charset="0"/>
                <a:cs typeface="Arial" pitchFamily="34" charset="0"/>
              </a:rPr>
              <a:t>Infant Baptism</a:t>
            </a:r>
            <a:endParaRPr lang="en-GB" dirty="0">
              <a:cs typeface="Arial" pitchFamily="34" charset="0"/>
            </a:endParaRPr>
          </a:p>
        </p:txBody>
      </p:sp>
      <p:sp>
        <p:nvSpPr>
          <p:cNvPr id="10" name="Rectangle 3"/>
          <p:cNvSpPr>
            <a:spLocks noChangeArrowheads="1"/>
          </p:cNvSpPr>
          <p:nvPr/>
        </p:nvSpPr>
        <p:spPr bwMode="auto">
          <a:xfrm>
            <a:off x="5214942" y="214290"/>
            <a:ext cx="3429024" cy="492443"/>
          </a:xfrm>
          <a:prstGeom prst="rect">
            <a:avLst/>
          </a:prstGeom>
          <a:noFill/>
          <a:ln w="9525">
            <a:noFill/>
            <a:miter lim="800000"/>
            <a:headEnd/>
            <a:tailEnd/>
          </a:ln>
          <a:effectLst/>
        </p:spPr>
        <p:txBody>
          <a:bodyPr lIns="0" tIns="0" rIns="0" bIns="0" anchor="ctr">
            <a:spAutoFit/>
          </a:bodyPr>
          <a:lstStyle/>
          <a:p>
            <a:pPr>
              <a:defRPr/>
            </a:pPr>
            <a:r>
              <a:rPr lang="en-GB" sz="3200" dirty="0">
                <a:ln>
                  <a:solidFill>
                    <a:srgbClr val="002060"/>
                  </a:solid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outerShdw blurRad="38100" dist="38100" dir="2700000" algn="tl">
                    <a:srgbClr val="C0C0C0"/>
                  </a:outerShdw>
                </a:effectLst>
                <a:latin typeface="Impact" pitchFamily="34" charset="0"/>
                <a:cs typeface="Arial" pitchFamily="34" charset="0"/>
              </a:rPr>
              <a:t>Believer’s Baptism</a:t>
            </a:r>
            <a:endParaRPr lang="en-GB" dirty="0">
              <a:cs typeface="Arial" pitchFamily="34" charset="0"/>
            </a:endParaRPr>
          </a:p>
        </p:txBody>
      </p:sp>
      <p:pic>
        <p:nvPicPr>
          <p:cNvPr id="16386" name="Picture 2" descr="http://www.bridalfavorites.com/catalog/images/gc3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5275"/>
            <a:ext cx="9874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http://www.kentarchaeology.org.uk/Research/Libr/VisRec/N/NES/KD2-101_Newington_Church_font.JPG"/>
          <p:cNvPicPr>
            <a:picLocks noChangeAspect="1" noChangeArrowheads="1"/>
          </p:cNvPicPr>
          <p:nvPr/>
        </p:nvPicPr>
        <p:blipFill>
          <a:blip r:embed="rId4" cstate="print"/>
          <a:srcRect l="7732" t="15113" r="9793" b="7430"/>
          <a:stretch>
            <a:fillRect/>
          </a:stretch>
        </p:blipFill>
        <p:spPr bwMode="auto">
          <a:xfrm>
            <a:off x="214282" y="3429000"/>
            <a:ext cx="1282380" cy="1643050"/>
          </a:xfrm>
          <a:prstGeom prst="rect">
            <a:avLst/>
          </a:prstGeom>
          <a:ln>
            <a:noFill/>
          </a:ln>
          <a:effectLst>
            <a:softEdge rad="112500"/>
          </a:effectLst>
        </p:spPr>
      </p:pic>
      <p:pic>
        <p:nvPicPr>
          <p:cNvPr id="16391" name="Picture 7" descr="C:\Users\Phallen\Pictures\bapti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3429000"/>
            <a:ext cx="2071687"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9" descr="http://warrumbungle.local-e.nsw.gov.au/environment/2012/Image/water.jpg"/>
          <p:cNvPicPr>
            <a:picLocks noChangeAspect="1" noChangeArrowheads="1"/>
          </p:cNvPicPr>
          <p:nvPr/>
        </p:nvPicPr>
        <p:blipFill>
          <a:blip r:embed="rId6">
            <a:extLst>
              <a:ext uri="{28A0092B-C50C-407E-A947-70E740481C1C}">
                <a14:useLocalDpi xmlns:a14="http://schemas.microsoft.com/office/drawing/2010/main" val="0"/>
              </a:ext>
            </a:extLst>
          </a:blip>
          <a:srcRect t="23340" b="20644"/>
          <a:stretch>
            <a:fillRect/>
          </a:stretch>
        </p:blipFill>
        <p:spPr bwMode="auto">
          <a:xfrm>
            <a:off x="3500438" y="0"/>
            <a:ext cx="1571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http://www.maelor-humanities.org.uk/GCSEhum/Resources/ccl-photos/ccl-KeyIss-3/vicar-of-dibley.jpg"/>
          <p:cNvPicPr>
            <a:picLocks noChangeAspect="1" noChangeArrowheads="1"/>
          </p:cNvPicPr>
          <p:nvPr/>
        </p:nvPicPr>
        <p:blipFill>
          <a:blip r:embed="rId7" cstate="print"/>
          <a:srcRect/>
          <a:stretch>
            <a:fillRect/>
          </a:stretch>
        </p:blipFill>
        <p:spPr bwMode="auto">
          <a:xfrm flipH="1">
            <a:off x="2857488" y="1785926"/>
            <a:ext cx="1369228" cy="1643074"/>
          </a:xfrm>
          <a:prstGeom prst="rect">
            <a:avLst/>
          </a:prstGeom>
          <a:ln>
            <a:noFill/>
          </a:ln>
          <a:effectLst>
            <a:softEdge rad="112500"/>
          </a:effectLst>
        </p:spPr>
      </p:pic>
      <p:pic>
        <p:nvPicPr>
          <p:cNvPr id="13" name="Picture 5"/>
          <p:cNvPicPr>
            <a:picLocks noChangeAspect="1" noChangeArrowheads="1"/>
          </p:cNvPicPr>
          <p:nvPr/>
        </p:nvPicPr>
        <p:blipFill>
          <a:blip r:embed="rId8" cstate="print"/>
          <a:srcRect/>
          <a:stretch>
            <a:fillRect/>
          </a:stretch>
        </p:blipFill>
        <p:spPr bwMode="auto">
          <a:xfrm>
            <a:off x="214282" y="714356"/>
            <a:ext cx="1285884" cy="1516906"/>
          </a:xfrm>
          <a:prstGeom prst="rect">
            <a:avLst/>
          </a:prstGeom>
          <a:ln>
            <a:noFill/>
          </a:ln>
          <a:effectLst>
            <a:softEdge rad="112500"/>
          </a:effectLst>
        </p:spPr>
      </p:pic>
      <p:pic>
        <p:nvPicPr>
          <p:cNvPr id="14" name="Picture 6"/>
          <p:cNvPicPr>
            <a:picLocks noChangeAspect="1" noChangeArrowheads="1"/>
          </p:cNvPicPr>
          <p:nvPr/>
        </p:nvPicPr>
        <p:blipFill>
          <a:blip r:embed="rId9" cstate="print"/>
          <a:srcRect l="18722" t="3835" r="31999" b="28391"/>
          <a:stretch>
            <a:fillRect/>
          </a:stretch>
        </p:blipFill>
        <p:spPr bwMode="auto">
          <a:xfrm flipH="1">
            <a:off x="7500957" y="723864"/>
            <a:ext cx="1428760" cy="1625600"/>
          </a:xfrm>
          <a:prstGeom prst="rect">
            <a:avLst/>
          </a:prstGeom>
          <a:ln>
            <a:noFill/>
          </a:ln>
          <a:effectLst>
            <a:softEdge rad="112500"/>
          </a:effectLst>
        </p:spPr>
      </p:pic>
      <p:pic>
        <p:nvPicPr>
          <p:cNvPr id="15" name="Picture 8"/>
          <p:cNvPicPr>
            <a:picLocks noChangeAspect="1" noChangeArrowheads="1"/>
          </p:cNvPicPr>
          <p:nvPr/>
        </p:nvPicPr>
        <p:blipFill>
          <a:blip r:embed="rId10" cstate="print"/>
          <a:srcRect l="9740" t="6747" r="9740" b="27299"/>
          <a:stretch>
            <a:fillRect/>
          </a:stretch>
        </p:blipFill>
        <p:spPr bwMode="auto">
          <a:xfrm>
            <a:off x="4214810" y="2071678"/>
            <a:ext cx="2016120" cy="1571636"/>
          </a:xfrm>
          <a:prstGeom prst="rect">
            <a:avLst/>
          </a:prstGeom>
          <a:ln>
            <a:noFill/>
          </a:ln>
          <a:effectLst>
            <a:softEdge rad="112500"/>
          </a:effectLst>
        </p:spPr>
      </p:pic>
      <p:pic>
        <p:nvPicPr>
          <p:cNvPr id="16" name="Picture 7"/>
          <p:cNvPicPr>
            <a:picLocks noChangeAspect="1" noChangeArrowheads="1"/>
          </p:cNvPicPr>
          <p:nvPr/>
        </p:nvPicPr>
        <p:blipFill>
          <a:blip r:embed="rId11" cstate="print"/>
          <a:srcRect l="11435" t="14792" r="11435" b="21597"/>
          <a:stretch>
            <a:fillRect/>
          </a:stretch>
        </p:blipFill>
        <p:spPr bwMode="auto">
          <a:xfrm>
            <a:off x="3286116" y="5214950"/>
            <a:ext cx="2286016" cy="1643050"/>
          </a:xfrm>
          <a:prstGeom prst="rect">
            <a:avLst/>
          </a:prstGeom>
          <a:ln>
            <a:noFill/>
          </a:ln>
          <a:effectLst>
            <a:softEdge rad="112500"/>
          </a:effectLst>
        </p:spPr>
      </p:pic>
      <p:pic>
        <p:nvPicPr>
          <p:cNvPr id="16399" name="Picture 15" descr="http://www.theblinccollective.com/newmedia/praycon/Prayer_Team.jpg"/>
          <p:cNvPicPr>
            <a:picLocks noChangeAspect="1" noChangeArrowheads="1"/>
          </p:cNvPicPr>
          <p:nvPr/>
        </p:nvPicPr>
        <p:blipFill>
          <a:blip r:embed="rId12" cstate="print"/>
          <a:srcRect/>
          <a:stretch>
            <a:fillRect/>
          </a:stretch>
        </p:blipFill>
        <p:spPr bwMode="auto">
          <a:xfrm>
            <a:off x="7786710" y="5347814"/>
            <a:ext cx="1357290" cy="1510185"/>
          </a:xfrm>
          <a:prstGeom prst="rect">
            <a:avLst/>
          </a:prstGeom>
          <a:ln>
            <a:noFill/>
          </a:ln>
          <a:effectLst>
            <a:softEdge rad="112500"/>
          </a:effectLst>
        </p:spPr>
      </p:pic>
      <p:sp>
        <p:nvSpPr>
          <p:cNvPr id="18" name="Rectangle 3"/>
          <p:cNvSpPr>
            <a:spLocks noChangeArrowheads="1"/>
          </p:cNvSpPr>
          <p:nvPr/>
        </p:nvSpPr>
        <p:spPr bwMode="auto">
          <a:xfrm>
            <a:off x="1571625" y="1077913"/>
            <a:ext cx="2143125" cy="708025"/>
          </a:xfrm>
          <a:prstGeom prst="rect">
            <a:avLst/>
          </a:prstGeom>
          <a:noFill/>
          <a:ln w="9525">
            <a:noFill/>
            <a:miter lim="800000"/>
            <a:headEnd/>
            <a:tailEnd/>
          </a:ln>
          <a:effectLst/>
        </p:spPr>
        <p:txBody>
          <a:bodyPr lIns="0" tIns="0" rIns="0" bIns="0" anchor="ctr">
            <a:spAutoFit/>
          </a:bodyPr>
          <a:lstStyle/>
          <a:p>
            <a:pPr>
              <a:defRPr/>
            </a:pPr>
            <a:r>
              <a:rPr lang="en-GB" dirty="0">
                <a:solidFill>
                  <a:srgbClr val="000000"/>
                </a:solidFill>
                <a:effectLst>
                  <a:outerShdw blurRad="38100" dist="38100" dir="2700000" algn="tl">
                    <a:srgbClr val="C0C0C0"/>
                  </a:outerShdw>
                </a:effectLst>
                <a:latin typeface="Jester" pitchFamily="2" charset="0"/>
                <a:cs typeface="Arial" pitchFamily="34" charset="0"/>
              </a:rPr>
              <a:t>Family bring the baby to be baptised</a:t>
            </a:r>
            <a:endParaRPr lang="en-GB" dirty="0">
              <a:latin typeface="Jester" pitchFamily="2" charset="0"/>
              <a:cs typeface="Arial" pitchFamily="34" charset="0"/>
            </a:endParaRPr>
          </a:p>
          <a:p>
            <a:pPr eaLnBrk="0" hangingPunct="0">
              <a:defRPr/>
            </a:pPr>
            <a:r>
              <a:rPr lang="en-GB" sz="1000" dirty="0">
                <a:solidFill>
                  <a:srgbClr val="000000"/>
                </a:solidFill>
                <a:latin typeface="Times New Roman" pitchFamily="18" charset="0"/>
                <a:cs typeface="Arial" pitchFamily="34" charset="0"/>
              </a:rPr>
              <a:t> </a:t>
            </a:r>
            <a:endParaRPr lang="en-GB" dirty="0">
              <a:cs typeface="Arial" pitchFamily="34" charset="0"/>
            </a:endParaRPr>
          </a:p>
        </p:txBody>
      </p:sp>
      <p:sp>
        <p:nvSpPr>
          <p:cNvPr id="19" name="Rectangle 3"/>
          <p:cNvSpPr>
            <a:spLocks noChangeArrowheads="1"/>
          </p:cNvSpPr>
          <p:nvPr/>
        </p:nvSpPr>
        <p:spPr bwMode="auto">
          <a:xfrm>
            <a:off x="5286375" y="1071563"/>
            <a:ext cx="2143125" cy="984250"/>
          </a:xfrm>
          <a:prstGeom prst="rect">
            <a:avLst/>
          </a:prstGeom>
          <a:noFill/>
          <a:ln w="9525">
            <a:noFill/>
            <a:miter lim="800000"/>
            <a:headEnd/>
            <a:tailEnd/>
          </a:ln>
          <a:effectLst/>
        </p:spPr>
        <p:txBody>
          <a:bodyPr lIns="0" tIns="0" rIns="0" bIns="0" anchor="ctr">
            <a:spAutoFit/>
          </a:bodyPr>
          <a:lstStyle/>
          <a:p>
            <a:pPr algn="ctr">
              <a:defRPr/>
            </a:pPr>
            <a:r>
              <a:rPr lang="en-GB" dirty="0">
                <a:solidFill>
                  <a:srgbClr val="000000"/>
                </a:solidFill>
                <a:effectLst>
                  <a:outerShdw blurRad="38100" dist="38100" dir="2700000" algn="tl">
                    <a:srgbClr val="C0C0C0"/>
                  </a:outerShdw>
                </a:effectLst>
                <a:latin typeface="Jester" pitchFamily="2" charset="0"/>
                <a:cs typeface="Arial" pitchFamily="34" charset="0"/>
              </a:rPr>
              <a:t>The person tells the church why they want to be baptised</a:t>
            </a:r>
            <a:endParaRPr lang="en-GB" dirty="0">
              <a:latin typeface="Jester" pitchFamily="2" charset="0"/>
              <a:cs typeface="Arial" pitchFamily="34" charset="0"/>
            </a:endParaRPr>
          </a:p>
          <a:p>
            <a:pPr algn="ctr" eaLnBrk="0" hangingPunct="0">
              <a:defRPr/>
            </a:pPr>
            <a:r>
              <a:rPr lang="en-GB" sz="1000" dirty="0">
                <a:solidFill>
                  <a:srgbClr val="000000"/>
                </a:solidFill>
                <a:latin typeface="Times New Roman" pitchFamily="18" charset="0"/>
                <a:cs typeface="Arial" pitchFamily="34" charset="0"/>
              </a:rPr>
              <a:t> </a:t>
            </a:r>
            <a:endParaRPr lang="en-GB" dirty="0">
              <a:cs typeface="Arial" pitchFamily="34" charset="0"/>
            </a:endParaRPr>
          </a:p>
        </p:txBody>
      </p:sp>
      <p:sp>
        <p:nvSpPr>
          <p:cNvPr id="20" name="Rectangle 3"/>
          <p:cNvSpPr>
            <a:spLocks noChangeArrowheads="1"/>
          </p:cNvSpPr>
          <p:nvPr/>
        </p:nvSpPr>
        <p:spPr bwMode="auto">
          <a:xfrm>
            <a:off x="214313" y="2138452"/>
            <a:ext cx="2571750" cy="1261884"/>
          </a:xfrm>
          <a:prstGeom prst="rect">
            <a:avLst/>
          </a:prstGeom>
          <a:noFill/>
          <a:ln w="9525">
            <a:noFill/>
            <a:miter lim="800000"/>
            <a:headEnd/>
            <a:tailEnd/>
          </a:ln>
          <a:effectLst/>
        </p:spPr>
        <p:txBody>
          <a:bodyPr lIns="0" tIns="0" rIns="0" bIns="0" anchor="ctr">
            <a:spAutoFit/>
          </a:bodyPr>
          <a:lstStyle/>
          <a:p>
            <a:pPr algn="r">
              <a:defRPr/>
            </a:pPr>
            <a:r>
              <a:rPr lang="en-GB" dirty="0">
                <a:solidFill>
                  <a:srgbClr val="000000"/>
                </a:solidFill>
                <a:effectLst>
                  <a:outerShdw blurRad="38100" dist="38100" dir="2700000" algn="tl">
                    <a:srgbClr val="C0C0C0"/>
                  </a:outerShdw>
                </a:effectLst>
                <a:latin typeface="Jester" pitchFamily="2" charset="0"/>
                <a:cs typeface="Arial" pitchFamily="34" charset="0"/>
              </a:rPr>
              <a:t>The </a:t>
            </a:r>
            <a:r>
              <a:rPr lang="en-GB" dirty="0" smtClean="0">
                <a:solidFill>
                  <a:srgbClr val="000000"/>
                </a:solidFill>
                <a:effectLst>
                  <a:outerShdw blurRad="38100" dist="38100" dir="2700000" algn="tl">
                    <a:srgbClr val="C0C0C0"/>
                  </a:outerShdw>
                </a:effectLst>
                <a:latin typeface="Jester" pitchFamily="2" charset="0"/>
                <a:cs typeface="Arial" pitchFamily="34" charset="0"/>
              </a:rPr>
              <a:t>vicar/minister/priest</a:t>
            </a:r>
            <a:endParaRPr lang="en-GB" dirty="0">
              <a:solidFill>
                <a:srgbClr val="000000"/>
              </a:solidFill>
              <a:effectLst>
                <a:outerShdw blurRad="38100" dist="38100" dir="2700000" algn="tl">
                  <a:srgbClr val="C0C0C0"/>
                </a:outerShdw>
              </a:effectLst>
              <a:latin typeface="Jester" pitchFamily="2" charset="0"/>
              <a:cs typeface="Arial" pitchFamily="34" charset="0"/>
            </a:endParaRPr>
          </a:p>
          <a:p>
            <a:pPr algn="r">
              <a:defRPr/>
            </a:pPr>
            <a:r>
              <a:rPr lang="en-GB" dirty="0">
                <a:solidFill>
                  <a:srgbClr val="000000"/>
                </a:solidFill>
                <a:effectLst>
                  <a:outerShdw blurRad="38100" dist="38100" dir="2700000" algn="tl">
                    <a:srgbClr val="C0C0C0"/>
                  </a:outerShdw>
                </a:effectLst>
                <a:latin typeface="Jester" pitchFamily="2" charset="0"/>
                <a:cs typeface="Arial" pitchFamily="34" charset="0"/>
              </a:rPr>
              <a:t>asks the family if they accept the Christian faith and promise to bring up the child as a Christian</a:t>
            </a:r>
            <a:endParaRPr lang="en-GB" dirty="0">
              <a:latin typeface="Jester" pitchFamily="2" charset="0"/>
              <a:cs typeface="Arial" pitchFamily="34" charset="0"/>
            </a:endParaRPr>
          </a:p>
          <a:p>
            <a:pPr algn="r" eaLnBrk="0" hangingPunct="0">
              <a:defRPr/>
            </a:pPr>
            <a:r>
              <a:rPr lang="en-GB" sz="1000" dirty="0">
                <a:solidFill>
                  <a:srgbClr val="000000"/>
                </a:solidFill>
                <a:latin typeface="Times New Roman" pitchFamily="18" charset="0"/>
                <a:cs typeface="Arial" pitchFamily="34" charset="0"/>
              </a:rPr>
              <a:t> </a:t>
            </a:r>
            <a:endParaRPr lang="en-GB" dirty="0">
              <a:cs typeface="Arial" pitchFamily="34" charset="0"/>
            </a:endParaRPr>
          </a:p>
        </p:txBody>
      </p:sp>
      <p:sp>
        <p:nvSpPr>
          <p:cNvPr id="21" name="Rectangle 3"/>
          <p:cNvSpPr>
            <a:spLocks noChangeArrowheads="1"/>
          </p:cNvSpPr>
          <p:nvPr/>
        </p:nvSpPr>
        <p:spPr bwMode="auto">
          <a:xfrm>
            <a:off x="6286500" y="2397165"/>
            <a:ext cx="2571750" cy="1107996"/>
          </a:xfrm>
          <a:prstGeom prst="rect">
            <a:avLst/>
          </a:prstGeom>
          <a:noFill/>
          <a:ln w="9525">
            <a:noFill/>
            <a:miter lim="800000"/>
            <a:headEnd/>
            <a:tailEnd/>
          </a:ln>
          <a:effectLst/>
        </p:spPr>
        <p:txBody>
          <a:bodyPr lIns="0" tIns="0" rIns="0" bIns="0" anchor="ctr">
            <a:spAutoFit/>
          </a:bodyPr>
          <a:lstStyle/>
          <a:p>
            <a:pPr algn="r">
              <a:defRPr/>
            </a:pPr>
            <a:r>
              <a:rPr lang="en-GB" dirty="0">
                <a:solidFill>
                  <a:srgbClr val="000000"/>
                </a:solidFill>
                <a:effectLst>
                  <a:outerShdw blurRad="38100" dist="38100" dir="2700000" algn="tl">
                    <a:srgbClr val="C0C0C0"/>
                  </a:outerShdw>
                </a:effectLst>
                <a:latin typeface="Jester" pitchFamily="2" charset="0"/>
                <a:cs typeface="Arial" pitchFamily="34" charset="0"/>
              </a:rPr>
              <a:t>The </a:t>
            </a:r>
            <a:r>
              <a:rPr lang="en-GB" dirty="0" smtClean="0">
                <a:solidFill>
                  <a:srgbClr val="000000"/>
                </a:solidFill>
                <a:effectLst>
                  <a:outerShdw blurRad="38100" dist="38100" dir="2700000" algn="tl">
                    <a:srgbClr val="C0C0C0"/>
                  </a:outerShdw>
                </a:effectLst>
                <a:latin typeface="Jester" pitchFamily="2" charset="0"/>
                <a:cs typeface="Arial" pitchFamily="34" charset="0"/>
              </a:rPr>
              <a:t>vicar/minister/priest </a:t>
            </a:r>
            <a:r>
              <a:rPr lang="en-GB" dirty="0">
                <a:solidFill>
                  <a:srgbClr val="000000"/>
                </a:solidFill>
                <a:effectLst>
                  <a:outerShdw blurRad="38100" dist="38100" dir="2700000" algn="tl">
                    <a:srgbClr val="C0C0C0"/>
                  </a:outerShdw>
                </a:effectLst>
                <a:latin typeface="Jester" pitchFamily="2" charset="0"/>
                <a:cs typeface="Arial" pitchFamily="34" charset="0"/>
              </a:rPr>
              <a:t>asks the person if they have accepted the Christian faith and promise to live a Christian life</a:t>
            </a:r>
            <a:endParaRPr lang="en-GB" dirty="0">
              <a:cs typeface="Arial" pitchFamily="34" charset="0"/>
            </a:endParaRPr>
          </a:p>
        </p:txBody>
      </p:sp>
      <p:sp>
        <p:nvSpPr>
          <p:cNvPr id="22" name="Rectangle 3"/>
          <p:cNvSpPr>
            <a:spLocks noChangeArrowheads="1"/>
          </p:cNvSpPr>
          <p:nvPr/>
        </p:nvSpPr>
        <p:spPr bwMode="auto">
          <a:xfrm>
            <a:off x="1571625" y="3853289"/>
            <a:ext cx="2714625" cy="830997"/>
          </a:xfrm>
          <a:prstGeom prst="rect">
            <a:avLst/>
          </a:prstGeom>
          <a:noFill/>
          <a:ln w="9525">
            <a:noFill/>
            <a:miter lim="800000"/>
            <a:headEnd/>
            <a:tailEnd/>
          </a:ln>
          <a:effectLst/>
        </p:spPr>
        <p:txBody>
          <a:bodyPr lIns="0" tIns="0" rIns="0" bIns="0" anchor="ctr">
            <a:spAutoFit/>
          </a:bodyPr>
          <a:lstStyle/>
          <a:p>
            <a:pPr>
              <a:defRPr/>
            </a:pPr>
            <a:r>
              <a:rPr lang="en-GB" dirty="0">
                <a:solidFill>
                  <a:srgbClr val="000000"/>
                </a:solidFill>
                <a:effectLst>
                  <a:outerShdw blurRad="38100" dist="38100" dir="2700000" algn="tl">
                    <a:srgbClr val="C0C0C0"/>
                  </a:outerShdw>
                </a:effectLst>
                <a:latin typeface="Jester" pitchFamily="2" charset="0"/>
                <a:cs typeface="Arial" pitchFamily="34" charset="0"/>
              </a:rPr>
              <a:t>The baby has water poured over its head three times representing being cleaned from </a:t>
            </a:r>
            <a:r>
              <a:rPr lang="en-GB" dirty="0" smtClean="0">
                <a:solidFill>
                  <a:srgbClr val="000000"/>
                </a:solidFill>
                <a:effectLst>
                  <a:outerShdw blurRad="38100" dist="38100" dir="2700000" algn="tl">
                    <a:srgbClr val="C0C0C0"/>
                  </a:outerShdw>
                </a:effectLst>
                <a:latin typeface="Jester" pitchFamily="2" charset="0"/>
                <a:cs typeface="Arial" pitchFamily="34" charset="0"/>
              </a:rPr>
              <a:t>sin.</a:t>
            </a:r>
            <a:endParaRPr lang="en-GB" dirty="0">
              <a:cs typeface="Arial" pitchFamily="34" charset="0"/>
            </a:endParaRPr>
          </a:p>
        </p:txBody>
      </p:sp>
      <p:sp>
        <p:nvSpPr>
          <p:cNvPr id="23" name="Rectangle 3"/>
          <p:cNvSpPr>
            <a:spLocks noChangeArrowheads="1"/>
          </p:cNvSpPr>
          <p:nvPr/>
        </p:nvSpPr>
        <p:spPr bwMode="auto">
          <a:xfrm>
            <a:off x="4572000" y="3714750"/>
            <a:ext cx="2714625" cy="1384300"/>
          </a:xfrm>
          <a:prstGeom prst="rect">
            <a:avLst/>
          </a:prstGeom>
          <a:noFill/>
          <a:ln w="9525">
            <a:noFill/>
            <a:miter lim="800000"/>
            <a:headEnd/>
            <a:tailEnd/>
          </a:ln>
          <a:effectLst/>
        </p:spPr>
        <p:txBody>
          <a:bodyPr lIns="0" tIns="0" rIns="0" bIns="0" anchor="ctr">
            <a:spAutoFit/>
          </a:bodyPr>
          <a:lstStyle/>
          <a:p>
            <a:pPr>
              <a:defRPr/>
            </a:pPr>
            <a:r>
              <a:rPr lang="en-GB" dirty="0">
                <a:solidFill>
                  <a:srgbClr val="000000"/>
                </a:solidFill>
                <a:effectLst>
                  <a:outerShdw blurRad="38100" dist="38100" dir="2700000" algn="tl">
                    <a:srgbClr val="C0C0C0"/>
                  </a:outerShdw>
                </a:effectLst>
                <a:latin typeface="Jester" pitchFamily="2" charset="0"/>
                <a:cs typeface="Arial" pitchFamily="34" charset="0"/>
              </a:rPr>
              <a:t>The person is lowered in to the water and completely covered in water. This represents being cleaned and starting a new life</a:t>
            </a:r>
            <a:endParaRPr lang="en-GB" dirty="0">
              <a:cs typeface="Arial" pitchFamily="34" charset="0"/>
            </a:endParaRPr>
          </a:p>
        </p:txBody>
      </p:sp>
      <p:sp>
        <p:nvSpPr>
          <p:cNvPr id="24" name="Rectangle 3"/>
          <p:cNvSpPr>
            <a:spLocks noChangeArrowheads="1"/>
          </p:cNvSpPr>
          <p:nvPr/>
        </p:nvSpPr>
        <p:spPr bwMode="auto">
          <a:xfrm>
            <a:off x="1143000" y="5357813"/>
            <a:ext cx="2143125" cy="1384300"/>
          </a:xfrm>
          <a:prstGeom prst="rect">
            <a:avLst/>
          </a:prstGeom>
          <a:noFill/>
          <a:ln w="9525">
            <a:noFill/>
            <a:miter lim="800000"/>
            <a:headEnd/>
            <a:tailEnd/>
          </a:ln>
          <a:effectLst/>
        </p:spPr>
        <p:txBody>
          <a:bodyPr lIns="0" tIns="0" rIns="0" bIns="0" anchor="ctr">
            <a:spAutoFit/>
          </a:bodyPr>
          <a:lstStyle/>
          <a:p>
            <a:pPr algn="ctr">
              <a:defRPr/>
            </a:pPr>
            <a:r>
              <a:rPr lang="en-GB" dirty="0">
                <a:solidFill>
                  <a:srgbClr val="000000"/>
                </a:solidFill>
                <a:effectLst>
                  <a:outerShdw blurRad="38100" dist="38100" dir="2700000" algn="tl">
                    <a:srgbClr val="C0C0C0"/>
                  </a:outerShdw>
                </a:effectLst>
                <a:latin typeface="Jester" pitchFamily="2" charset="0"/>
                <a:cs typeface="Arial" pitchFamily="34" charset="0"/>
              </a:rPr>
              <a:t>Godparents and the Church promise to help the child grow in their Christian faith</a:t>
            </a:r>
            <a:endParaRPr lang="en-GB" dirty="0">
              <a:cs typeface="Arial" pitchFamily="34" charset="0"/>
            </a:endParaRPr>
          </a:p>
        </p:txBody>
      </p:sp>
      <p:sp>
        <p:nvSpPr>
          <p:cNvPr id="25" name="Rectangle 3"/>
          <p:cNvSpPr>
            <a:spLocks noChangeArrowheads="1"/>
          </p:cNvSpPr>
          <p:nvPr/>
        </p:nvSpPr>
        <p:spPr bwMode="auto">
          <a:xfrm>
            <a:off x="5643563" y="5495965"/>
            <a:ext cx="2143125" cy="1107996"/>
          </a:xfrm>
          <a:prstGeom prst="rect">
            <a:avLst/>
          </a:prstGeom>
          <a:noFill/>
          <a:ln w="9525">
            <a:noFill/>
            <a:miter lim="800000"/>
            <a:headEnd/>
            <a:tailEnd/>
          </a:ln>
          <a:effectLst/>
        </p:spPr>
        <p:txBody>
          <a:bodyPr lIns="0" tIns="0" rIns="0" bIns="0" anchor="ctr">
            <a:spAutoFit/>
          </a:bodyPr>
          <a:lstStyle/>
          <a:p>
            <a:pPr algn="ctr">
              <a:defRPr/>
            </a:pPr>
            <a:r>
              <a:rPr lang="en-GB" dirty="0">
                <a:solidFill>
                  <a:srgbClr val="000000"/>
                </a:solidFill>
                <a:effectLst>
                  <a:outerShdw blurRad="38100" dist="38100" dir="2700000" algn="tl">
                    <a:srgbClr val="C0C0C0"/>
                  </a:outerShdw>
                </a:effectLst>
                <a:latin typeface="Jester" pitchFamily="2" charset="0"/>
                <a:cs typeface="Arial" pitchFamily="34" charset="0"/>
              </a:rPr>
              <a:t>The </a:t>
            </a:r>
            <a:r>
              <a:rPr lang="en-GB" dirty="0" smtClean="0">
                <a:solidFill>
                  <a:srgbClr val="000000"/>
                </a:solidFill>
                <a:effectLst>
                  <a:outerShdw blurRad="38100" dist="38100" dir="2700000" algn="tl">
                    <a:srgbClr val="C0C0C0"/>
                  </a:outerShdw>
                </a:effectLst>
                <a:latin typeface="Jester" pitchFamily="2" charset="0"/>
                <a:cs typeface="Arial" pitchFamily="34" charset="0"/>
              </a:rPr>
              <a:t>vicar/minister/priest </a:t>
            </a:r>
            <a:r>
              <a:rPr lang="en-GB" dirty="0">
                <a:solidFill>
                  <a:srgbClr val="000000"/>
                </a:solidFill>
                <a:effectLst>
                  <a:outerShdw blurRad="38100" dist="38100" dir="2700000" algn="tl">
                    <a:srgbClr val="C0C0C0"/>
                  </a:outerShdw>
                </a:effectLst>
                <a:latin typeface="Jester" pitchFamily="2" charset="0"/>
                <a:cs typeface="Arial" pitchFamily="34" charset="0"/>
              </a:rPr>
              <a:t>and the Church pray for God to help the person to grow in their Christian faith.</a:t>
            </a:r>
            <a:endParaRPr lang="en-GB" dirty="0">
              <a:cs typeface="Arial" pitchFamily="34" charset="0"/>
            </a:endParaRPr>
          </a:p>
        </p:txBody>
      </p:sp>
    </p:spTree>
    <p:extLst>
      <p:ext uri="{BB962C8B-B14F-4D97-AF65-F5344CB8AC3E}">
        <p14:creationId xmlns:p14="http://schemas.microsoft.com/office/powerpoint/2010/main" val="101945293"/>
      </p:ext>
    </p:extLst>
  </p:cSld>
  <p:clrMapOvr>
    <a:masterClrMapping/>
  </p:clrMapOvr>
  <p:transition>
    <p:push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nodeType="afterGroup">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strVal val="#ppt_w*0.70"/>
                                          </p:val>
                                        </p:tav>
                                        <p:tav tm="100000">
                                          <p:val>
                                            <p:strVal val="#ppt_w"/>
                                          </p:val>
                                        </p:tav>
                                      </p:tavLst>
                                    </p:anim>
                                    <p:anim calcmode="lin" valueType="num">
                                      <p:cBhvr>
                                        <p:cTn id="12" dur="1000" fill="hold"/>
                                        <p:tgtEl>
                                          <p:spTgt spid="18"/>
                                        </p:tgtEl>
                                        <p:attrNameLst>
                                          <p:attrName>ppt_h</p:attrName>
                                        </p:attrNameLst>
                                      </p:cBhvr>
                                      <p:tavLst>
                                        <p:tav tm="0">
                                          <p:val>
                                            <p:strVal val="#ppt_h"/>
                                          </p:val>
                                        </p:tav>
                                        <p:tav tm="100000">
                                          <p:val>
                                            <p:strVal val="#ppt_h"/>
                                          </p:val>
                                        </p:tav>
                                      </p:tavLst>
                                    </p:anim>
                                    <p:animEffect transition="in" filter="fade">
                                      <p:cBhvr>
                                        <p:cTn id="13" dur="1000"/>
                                        <p:tgtEl>
                                          <p:spTgt spid="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childTnLst>
                          </p:cTn>
                        </p:par>
                        <p:par>
                          <p:cTn id="19" fill="hold" nodeType="afterGroup">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0.70"/>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6397"/>
                                        </p:tgtEl>
                                        <p:attrNameLst>
                                          <p:attrName>style.visibility</p:attrName>
                                        </p:attrNameLst>
                                      </p:cBhvr>
                                      <p:to>
                                        <p:strVal val="visible"/>
                                      </p:to>
                                    </p:set>
                                    <p:animEffect transition="in" filter="fade">
                                      <p:cBhvr>
                                        <p:cTn id="29" dur="2000"/>
                                        <p:tgtEl>
                                          <p:spTgt spid="16397"/>
                                        </p:tgtEl>
                                      </p:cBhvr>
                                    </p:animEffect>
                                  </p:childTnLst>
                                </p:cTn>
                              </p:par>
                            </p:childTnLst>
                          </p:cTn>
                        </p:par>
                        <p:par>
                          <p:cTn id="30" fill="hold" nodeType="afterGroup">
                            <p:stCondLst>
                              <p:cond delay="2000"/>
                            </p:stCondLst>
                            <p:childTnLst>
                              <p:par>
                                <p:cTn id="31" presetID="55"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strVal val="#ppt_w*0.70"/>
                                          </p:val>
                                        </p:tav>
                                        <p:tav tm="100000">
                                          <p:val>
                                            <p:strVal val="#ppt_w"/>
                                          </p:val>
                                        </p:tav>
                                      </p:tavLst>
                                    </p:anim>
                                    <p:anim calcmode="lin" valueType="num">
                                      <p:cBhvr>
                                        <p:cTn id="34" dur="1000" fill="hold"/>
                                        <p:tgtEl>
                                          <p:spTgt spid="20"/>
                                        </p:tgtEl>
                                        <p:attrNameLst>
                                          <p:attrName>ppt_h</p:attrName>
                                        </p:attrNameLst>
                                      </p:cBhvr>
                                      <p:tavLst>
                                        <p:tav tm="0">
                                          <p:val>
                                            <p:strVal val="#ppt_h"/>
                                          </p:val>
                                        </p:tav>
                                        <p:tav tm="100000">
                                          <p:val>
                                            <p:strVal val="#ppt_h"/>
                                          </p:val>
                                        </p:tav>
                                      </p:tavLst>
                                    </p:anim>
                                    <p:animEffect transition="in" filter="fade">
                                      <p:cBhvr>
                                        <p:cTn id="35" dur="1000"/>
                                        <p:tgtEl>
                                          <p:spTgt spid="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cTn>
                              </p:par>
                            </p:childTnLst>
                          </p:cTn>
                        </p:par>
                        <p:par>
                          <p:cTn id="41" fill="hold" nodeType="afterGroup">
                            <p:stCondLst>
                              <p:cond delay="2000"/>
                            </p:stCondLst>
                            <p:childTnLst>
                              <p:par>
                                <p:cTn id="42" presetID="55"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strVal val="#ppt_w*0.70"/>
                                          </p:val>
                                        </p:tav>
                                        <p:tav tm="100000">
                                          <p:val>
                                            <p:strVal val="#ppt_w"/>
                                          </p:val>
                                        </p:tav>
                                      </p:tavLst>
                                    </p:anim>
                                    <p:anim calcmode="lin" valueType="num">
                                      <p:cBhvr>
                                        <p:cTn id="45" dur="1000" fill="hold"/>
                                        <p:tgtEl>
                                          <p:spTgt spid="21"/>
                                        </p:tgtEl>
                                        <p:attrNameLst>
                                          <p:attrName>ppt_h</p:attrName>
                                        </p:attrNameLst>
                                      </p:cBhvr>
                                      <p:tavLst>
                                        <p:tav tm="0">
                                          <p:val>
                                            <p:strVal val="#ppt_h"/>
                                          </p:val>
                                        </p:tav>
                                        <p:tav tm="100000">
                                          <p:val>
                                            <p:strVal val="#ppt_h"/>
                                          </p:val>
                                        </p:tav>
                                      </p:tavLst>
                                    </p:anim>
                                    <p:animEffect transition="in" filter="fade">
                                      <p:cBhvr>
                                        <p:cTn id="46" dur="1000"/>
                                        <p:tgtEl>
                                          <p:spTgt spid="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6388"/>
                                        </p:tgtEl>
                                        <p:attrNameLst>
                                          <p:attrName>style.visibility</p:attrName>
                                        </p:attrNameLst>
                                      </p:cBhvr>
                                      <p:to>
                                        <p:strVal val="visible"/>
                                      </p:to>
                                    </p:set>
                                    <p:animEffect transition="in" filter="fade">
                                      <p:cBhvr>
                                        <p:cTn id="51" dur="2000"/>
                                        <p:tgtEl>
                                          <p:spTgt spid="16388"/>
                                        </p:tgtEl>
                                      </p:cBhvr>
                                    </p:animEffect>
                                  </p:childTnLst>
                                </p:cTn>
                              </p:par>
                            </p:childTnLst>
                          </p:cTn>
                        </p:par>
                        <p:par>
                          <p:cTn id="52" fill="hold" nodeType="afterGroup">
                            <p:stCondLst>
                              <p:cond delay="2000"/>
                            </p:stCondLst>
                            <p:childTnLst>
                              <p:par>
                                <p:cTn id="53" presetID="55"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1000" fill="hold"/>
                                        <p:tgtEl>
                                          <p:spTgt spid="22"/>
                                        </p:tgtEl>
                                        <p:attrNameLst>
                                          <p:attrName>ppt_w</p:attrName>
                                        </p:attrNameLst>
                                      </p:cBhvr>
                                      <p:tavLst>
                                        <p:tav tm="0">
                                          <p:val>
                                            <p:strVal val="#ppt_w*0.70"/>
                                          </p:val>
                                        </p:tav>
                                        <p:tav tm="100000">
                                          <p:val>
                                            <p:strVal val="#ppt_w"/>
                                          </p:val>
                                        </p:tav>
                                      </p:tavLst>
                                    </p:anim>
                                    <p:anim calcmode="lin" valueType="num">
                                      <p:cBhvr>
                                        <p:cTn id="56" dur="1000" fill="hold"/>
                                        <p:tgtEl>
                                          <p:spTgt spid="22"/>
                                        </p:tgtEl>
                                        <p:attrNameLst>
                                          <p:attrName>ppt_h</p:attrName>
                                        </p:attrNameLst>
                                      </p:cBhvr>
                                      <p:tavLst>
                                        <p:tav tm="0">
                                          <p:val>
                                            <p:strVal val="#ppt_h"/>
                                          </p:val>
                                        </p:tav>
                                        <p:tav tm="100000">
                                          <p:val>
                                            <p:strVal val="#ppt_h"/>
                                          </p:val>
                                        </p:tav>
                                      </p:tavLst>
                                    </p:anim>
                                    <p:animEffect transition="in" filter="fade">
                                      <p:cBhvr>
                                        <p:cTn id="57" dur="1000"/>
                                        <p:tgtEl>
                                          <p:spTgt spid="2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6391"/>
                                        </p:tgtEl>
                                        <p:attrNameLst>
                                          <p:attrName>style.visibility</p:attrName>
                                        </p:attrNameLst>
                                      </p:cBhvr>
                                      <p:to>
                                        <p:strVal val="visible"/>
                                      </p:to>
                                    </p:set>
                                    <p:animEffect transition="in" filter="fade">
                                      <p:cBhvr>
                                        <p:cTn id="62" dur="2000"/>
                                        <p:tgtEl>
                                          <p:spTgt spid="16391"/>
                                        </p:tgtEl>
                                      </p:cBhvr>
                                    </p:animEffect>
                                  </p:childTnLst>
                                </p:cTn>
                              </p:par>
                            </p:childTnLst>
                          </p:cTn>
                        </p:par>
                        <p:par>
                          <p:cTn id="63" fill="hold" nodeType="afterGroup">
                            <p:stCondLst>
                              <p:cond delay="2000"/>
                            </p:stCondLst>
                            <p:childTnLst>
                              <p:par>
                                <p:cTn id="64" presetID="55" presetClass="entr" presetSubtype="0"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1000" fill="hold"/>
                                        <p:tgtEl>
                                          <p:spTgt spid="23"/>
                                        </p:tgtEl>
                                        <p:attrNameLst>
                                          <p:attrName>ppt_w</p:attrName>
                                        </p:attrNameLst>
                                      </p:cBhvr>
                                      <p:tavLst>
                                        <p:tav tm="0">
                                          <p:val>
                                            <p:strVal val="#ppt_w*0.70"/>
                                          </p:val>
                                        </p:tav>
                                        <p:tav tm="100000">
                                          <p:val>
                                            <p:strVal val="#ppt_w"/>
                                          </p:val>
                                        </p:tav>
                                      </p:tavLst>
                                    </p:anim>
                                    <p:anim calcmode="lin" valueType="num">
                                      <p:cBhvr>
                                        <p:cTn id="67" dur="1000" fill="hold"/>
                                        <p:tgtEl>
                                          <p:spTgt spid="23"/>
                                        </p:tgtEl>
                                        <p:attrNameLst>
                                          <p:attrName>ppt_h</p:attrName>
                                        </p:attrNameLst>
                                      </p:cBhvr>
                                      <p:tavLst>
                                        <p:tav tm="0">
                                          <p:val>
                                            <p:strVal val="#ppt_h"/>
                                          </p:val>
                                        </p:tav>
                                        <p:tav tm="100000">
                                          <p:val>
                                            <p:strVal val="#ppt_h"/>
                                          </p:val>
                                        </p:tav>
                                      </p:tavLst>
                                    </p:anim>
                                    <p:animEffect transition="in" filter="fade">
                                      <p:cBhvr>
                                        <p:cTn id="68" dur="1000"/>
                                        <p:tgtEl>
                                          <p:spTgt spid="2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par>
                                <p:cTn id="74" presetID="10" presetClass="entr" presetSubtype="0" fill="hold" nodeType="withEffect">
                                  <p:stCondLst>
                                    <p:cond delay="0"/>
                                  </p:stCondLst>
                                  <p:childTnLst>
                                    <p:set>
                                      <p:cBhvr>
                                        <p:cTn id="75" dur="1" fill="hold">
                                          <p:stCondLst>
                                            <p:cond delay="0"/>
                                          </p:stCondLst>
                                        </p:cTn>
                                        <p:tgtEl>
                                          <p:spTgt spid="16386"/>
                                        </p:tgtEl>
                                        <p:attrNameLst>
                                          <p:attrName>style.visibility</p:attrName>
                                        </p:attrNameLst>
                                      </p:cBhvr>
                                      <p:to>
                                        <p:strVal val="visible"/>
                                      </p:to>
                                    </p:set>
                                    <p:animEffect transition="in" filter="fade">
                                      <p:cBhvr>
                                        <p:cTn id="76" dur="2000"/>
                                        <p:tgtEl>
                                          <p:spTgt spid="16386"/>
                                        </p:tgtEl>
                                      </p:cBhvr>
                                    </p:animEffect>
                                  </p:childTnLst>
                                </p:cTn>
                              </p:par>
                            </p:childTnLst>
                          </p:cTn>
                        </p:par>
                        <p:par>
                          <p:cTn id="77" fill="hold" nodeType="afterGroup">
                            <p:stCondLst>
                              <p:cond delay="2000"/>
                            </p:stCondLst>
                            <p:childTnLst>
                              <p:par>
                                <p:cTn id="78" presetID="55" presetClass="entr" presetSubtype="0"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p:cTn id="80" dur="1000" fill="hold"/>
                                        <p:tgtEl>
                                          <p:spTgt spid="24"/>
                                        </p:tgtEl>
                                        <p:attrNameLst>
                                          <p:attrName>ppt_w</p:attrName>
                                        </p:attrNameLst>
                                      </p:cBhvr>
                                      <p:tavLst>
                                        <p:tav tm="0">
                                          <p:val>
                                            <p:strVal val="#ppt_w*0.70"/>
                                          </p:val>
                                        </p:tav>
                                        <p:tav tm="100000">
                                          <p:val>
                                            <p:strVal val="#ppt_w"/>
                                          </p:val>
                                        </p:tav>
                                      </p:tavLst>
                                    </p:anim>
                                    <p:anim calcmode="lin" valueType="num">
                                      <p:cBhvr>
                                        <p:cTn id="81" dur="1000" fill="hold"/>
                                        <p:tgtEl>
                                          <p:spTgt spid="24"/>
                                        </p:tgtEl>
                                        <p:attrNameLst>
                                          <p:attrName>ppt_h</p:attrName>
                                        </p:attrNameLst>
                                      </p:cBhvr>
                                      <p:tavLst>
                                        <p:tav tm="0">
                                          <p:val>
                                            <p:strVal val="#ppt_h"/>
                                          </p:val>
                                        </p:tav>
                                        <p:tav tm="100000">
                                          <p:val>
                                            <p:strVal val="#ppt_h"/>
                                          </p:val>
                                        </p:tav>
                                      </p:tavLst>
                                    </p:anim>
                                    <p:animEffect transition="in" filter="fade">
                                      <p:cBhvr>
                                        <p:cTn id="82" dur="1000"/>
                                        <p:tgtEl>
                                          <p:spTgt spid="2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16399"/>
                                        </p:tgtEl>
                                        <p:attrNameLst>
                                          <p:attrName>style.visibility</p:attrName>
                                        </p:attrNameLst>
                                      </p:cBhvr>
                                      <p:to>
                                        <p:strVal val="visible"/>
                                      </p:to>
                                    </p:set>
                                    <p:animEffect transition="in" filter="fade">
                                      <p:cBhvr>
                                        <p:cTn id="87" dur="2000"/>
                                        <p:tgtEl>
                                          <p:spTgt spid="16399"/>
                                        </p:tgtEl>
                                      </p:cBhvr>
                                    </p:animEffect>
                                  </p:childTnLst>
                                </p:cTn>
                              </p:par>
                            </p:childTnLst>
                          </p:cTn>
                        </p:par>
                        <p:par>
                          <p:cTn id="88" fill="hold" nodeType="afterGroup">
                            <p:stCondLst>
                              <p:cond delay="2000"/>
                            </p:stCondLst>
                            <p:childTnLst>
                              <p:par>
                                <p:cTn id="89" presetID="55" presetClass="entr" presetSubtype="0"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1000" fill="hold"/>
                                        <p:tgtEl>
                                          <p:spTgt spid="25"/>
                                        </p:tgtEl>
                                        <p:attrNameLst>
                                          <p:attrName>ppt_w</p:attrName>
                                        </p:attrNameLst>
                                      </p:cBhvr>
                                      <p:tavLst>
                                        <p:tav tm="0">
                                          <p:val>
                                            <p:strVal val="#ppt_w*0.70"/>
                                          </p:val>
                                        </p:tav>
                                        <p:tav tm="100000">
                                          <p:val>
                                            <p:strVal val="#ppt_w"/>
                                          </p:val>
                                        </p:tav>
                                      </p:tavLst>
                                    </p:anim>
                                    <p:anim calcmode="lin" valueType="num">
                                      <p:cBhvr>
                                        <p:cTn id="92" dur="1000" fill="hold"/>
                                        <p:tgtEl>
                                          <p:spTgt spid="25"/>
                                        </p:tgtEl>
                                        <p:attrNameLst>
                                          <p:attrName>ppt_h</p:attrName>
                                        </p:attrNameLst>
                                      </p:cBhvr>
                                      <p:tavLst>
                                        <p:tav tm="0">
                                          <p:val>
                                            <p:strVal val="#ppt_h"/>
                                          </p:val>
                                        </p:tav>
                                        <p:tav tm="100000">
                                          <p:val>
                                            <p:strVal val="#ppt_h"/>
                                          </p:val>
                                        </p:tav>
                                      </p:tavLst>
                                    </p:anim>
                                    <p:animEffect transition="in" filter="fade">
                                      <p:cBhvr>
                                        <p:cTn id="9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764704"/>
            <a:ext cx="4642098"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1"/>
          <p:cNvSpPr txBox="1">
            <a:spLocks noChangeArrowheads="1"/>
          </p:cNvSpPr>
          <p:nvPr/>
        </p:nvSpPr>
        <p:spPr bwMode="auto">
          <a:xfrm>
            <a:off x="323528" y="1772816"/>
            <a:ext cx="3456384" cy="2677656"/>
          </a:xfrm>
          <a:prstGeom prst="rect">
            <a:avLst/>
          </a:prstGeom>
          <a:solidFill>
            <a:schemeClr val="accent2">
              <a:lumMod val="40000"/>
              <a:lumOff val="60000"/>
            </a:schemeClr>
          </a:solidFill>
          <a:ln>
            <a:solidFill>
              <a:schemeClr val="tx1"/>
            </a:solidFill>
          </a:ln>
        </p:spPr>
        <p:txBody>
          <a:bodyPr wrap="square">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en-GB" altLang="en-US" sz="2400" dirty="0">
                <a:latin typeface="Arial" charset="0"/>
              </a:rPr>
              <a:t>What do you notice about the shape of this baptistery</a:t>
            </a:r>
            <a:r>
              <a:rPr lang="en-GB" altLang="en-US" sz="2400" dirty="0" smtClean="0">
                <a:latin typeface="Arial" charset="0"/>
              </a:rPr>
              <a:t>?</a:t>
            </a:r>
          </a:p>
          <a:p>
            <a:pPr eaLnBrk="1" hangingPunct="1">
              <a:spcBef>
                <a:spcPct val="0"/>
              </a:spcBef>
              <a:buClrTx/>
              <a:buSzTx/>
              <a:buFontTx/>
              <a:buNone/>
            </a:pPr>
            <a:endParaRPr lang="en-GB" altLang="en-US" sz="2400" dirty="0">
              <a:latin typeface="Arial" charset="0"/>
            </a:endParaRPr>
          </a:p>
          <a:p>
            <a:pPr eaLnBrk="1" hangingPunct="1">
              <a:spcBef>
                <a:spcPct val="0"/>
              </a:spcBef>
              <a:buClrTx/>
              <a:buSzTx/>
              <a:buFontTx/>
              <a:buNone/>
            </a:pPr>
            <a:r>
              <a:rPr lang="en-GB" altLang="en-US" sz="2400" dirty="0">
                <a:latin typeface="Arial" charset="0"/>
              </a:rPr>
              <a:t>Why do you think it is shaped like this?  Give </a:t>
            </a:r>
            <a:r>
              <a:rPr lang="en-GB" altLang="en-US" sz="2400" dirty="0" smtClean="0">
                <a:latin typeface="Arial" charset="0"/>
              </a:rPr>
              <a:t>reasons.</a:t>
            </a:r>
            <a:endParaRPr lang="en-GB" altLang="en-US" sz="2400" dirty="0">
              <a:latin typeface="Arial" charset="0"/>
            </a:endParaRPr>
          </a:p>
        </p:txBody>
      </p:sp>
    </p:spTree>
    <p:extLst>
      <p:ext uri="{BB962C8B-B14F-4D97-AF65-F5344CB8AC3E}">
        <p14:creationId xmlns:p14="http://schemas.microsoft.com/office/powerpoint/2010/main" val="143690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6632"/>
            <a:ext cx="7772400" cy="1152128"/>
          </a:xfrm>
          <a:solidFill>
            <a:schemeClr val="accent2">
              <a:lumMod val="20000"/>
              <a:lumOff val="80000"/>
            </a:schemeClr>
          </a:solidFill>
        </p:spPr>
        <p:txBody>
          <a:bodyPr>
            <a:normAutofit fontScale="90000"/>
          </a:bodyPr>
          <a:lstStyle/>
          <a:p>
            <a:pPr algn="ctr"/>
            <a:r>
              <a:rPr lang="en-GB" dirty="0" smtClean="0"/>
              <a:t>Titles and their meaning for Christians today</a:t>
            </a:r>
            <a:endParaRPr lang="en-GB" dirty="0"/>
          </a:p>
        </p:txBody>
      </p:sp>
      <p:sp>
        <p:nvSpPr>
          <p:cNvPr id="3" name="Content Placeholder 2"/>
          <p:cNvSpPr>
            <a:spLocks noGrp="1"/>
          </p:cNvSpPr>
          <p:nvPr>
            <p:ph sz="quarter" idx="1"/>
          </p:nvPr>
        </p:nvSpPr>
        <p:spPr>
          <a:xfrm>
            <a:off x="251520" y="1340768"/>
            <a:ext cx="8712968" cy="5400600"/>
          </a:xfrm>
        </p:spPr>
        <p:txBody>
          <a:bodyPr>
            <a:normAutofit fontScale="92500"/>
          </a:bodyPr>
          <a:lstStyle/>
          <a:p>
            <a:pPr marL="0" indent="0">
              <a:buNone/>
            </a:pPr>
            <a:r>
              <a:rPr lang="en-GB" b="1" u="sng" dirty="0" smtClean="0"/>
              <a:t>Son of God</a:t>
            </a:r>
          </a:p>
          <a:p>
            <a:r>
              <a:rPr lang="en-GB" dirty="0" smtClean="0"/>
              <a:t>Shows that God is a Trinity (Father, Son and Holy Spirit); Jesus has always existed.</a:t>
            </a:r>
          </a:p>
          <a:p>
            <a:r>
              <a:rPr lang="en-GB" dirty="0" smtClean="0"/>
              <a:t>Validity of the Resurrection- death is not the end of life; Jesus is alive and still active in the world today.</a:t>
            </a:r>
          </a:p>
          <a:p>
            <a:r>
              <a:rPr lang="en-GB" dirty="0" smtClean="0"/>
              <a:t>Highlights the power of Jesus- Son of God helped followers at the time of Jesus; Son of God has the power to help Christians today</a:t>
            </a:r>
            <a:r>
              <a:rPr lang="en-GB" dirty="0"/>
              <a:t>. Jesus’ character reflects his power and divinity. Examples of miracles portray Jesus as Son of God e.g. healing of the man with the paralysed hand. </a:t>
            </a:r>
            <a:endParaRPr lang="en-GB" dirty="0" smtClean="0"/>
          </a:p>
          <a:p>
            <a:pPr lvl="0"/>
            <a:r>
              <a:rPr lang="en-GB" dirty="0"/>
              <a:t>It shows that Jesus shares God’s powers.  </a:t>
            </a:r>
          </a:p>
          <a:p>
            <a:pPr lvl="0"/>
            <a:r>
              <a:rPr lang="en-GB" dirty="0"/>
              <a:t>It shows the unique relationship that Jesus has with God.  </a:t>
            </a:r>
          </a:p>
          <a:p>
            <a:pPr lvl="0"/>
            <a:r>
              <a:rPr lang="en-GB" dirty="0" smtClean="0"/>
              <a:t>It </a:t>
            </a:r>
            <a:r>
              <a:rPr lang="en-GB" dirty="0"/>
              <a:t>has no political ties or implications. </a:t>
            </a:r>
          </a:p>
          <a:p>
            <a:pPr lvl="0"/>
            <a:r>
              <a:rPr lang="en-GB" dirty="0"/>
              <a:t>It is easily understood as it is self-explanatory.</a:t>
            </a:r>
          </a:p>
          <a:p>
            <a:endParaRPr lang="en-GB" dirty="0" smtClean="0"/>
          </a:p>
          <a:p>
            <a:endParaRPr lang="en-GB" dirty="0"/>
          </a:p>
        </p:txBody>
      </p:sp>
    </p:spTree>
    <p:extLst>
      <p:ext uri="{BB962C8B-B14F-4D97-AF65-F5344CB8AC3E}">
        <p14:creationId xmlns:p14="http://schemas.microsoft.com/office/powerpoint/2010/main" val="34908327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mma - down she goes">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0"/>
            <a:ext cx="2913063"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descr="emma about to be baptised"/>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3813" y="0"/>
            <a:ext cx="49403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3"/>
          <p:cNvSpPr txBox="1">
            <a:spLocks noChangeArrowheads="1"/>
          </p:cNvSpPr>
          <p:nvPr/>
        </p:nvSpPr>
        <p:spPr bwMode="auto">
          <a:xfrm>
            <a:off x="107950" y="3860800"/>
            <a:ext cx="8784530" cy="2862322"/>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2000" dirty="0" smtClean="0"/>
              <a:t>Watch the following clip showing four believers’ baptism and answer the following questions:-</a:t>
            </a:r>
          </a:p>
          <a:p>
            <a:pPr marL="514350" indent="-514350" eaLnBrk="1" hangingPunct="1">
              <a:buFont typeface="+mj-lt"/>
              <a:buAutoNum type="arabicPeriod"/>
              <a:defRPr/>
            </a:pPr>
            <a:r>
              <a:rPr lang="en-GB" sz="2000" dirty="0" smtClean="0"/>
              <a:t>What did you notice about the robe that the first lady put on?</a:t>
            </a:r>
          </a:p>
          <a:p>
            <a:pPr marL="514350" indent="-514350" eaLnBrk="1" hangingPunct="1">
              <a:buFont typeface="+mj-lt"/>
              <a:buAutoNum type="arabicPeriod"/>
              <a:defRPr/>
            </a:pPr>
            <a:r>
              <a:rPr lang="en-GB" sz="2000" dirty="0" smtClean="0"/>
              <a:t>What does it symbolise?</a:t>
            </a:r>
          </a:p>
          <a:p>
            <a:pPr marL="514350" indent="-514350" eaLnBrk="1" hangingPunct="1">
              <a:buFont typeface="+mj-lt"/>
              <a:buAutoNum type="arabicPeriod"/>
              <a:defRPr/>
            </a:pPr>
            <a:r>
              <a:rPr lang="en-GB" sz="2000" dirty="0" smtClean="0"/>
              <a:t>What happened to the people who were being baptised? </a:t>
            </a:r>
          </a:p>
          <a:p>
            <a:pPr marL="514350" indent="-514350" eaLnBrk="1" hangingPunct="1">
              <a:buFont typeface="+mj-lt"/>
              <a:buAutoNum type="arabicPeriod"/>
              <a:defRPr/>
            </a:pPr>
            <a:r>
              <a:rPr lang="en-GB" sz="2000" dirty="0" smtClean="0"/>
              <a:t>What do you think the purpose of this is?</a:t>
            </a:r>
          </a:p>
          <a:p>
            <a:pPr marL="514350" indent="-514350" eaLnBrk="1" hangingPunct="1">
              <a:buFont typeface="+mj-lt"/>
              <a:buAutoNum type="arabicPeriod"/>
              <a:defRPr/>
            </a:pPr>
            <a:r>
              <a:rPr lang="en-GB" sz="2000" dirty="0" smtClean="0"/>
              <a:t>The people being baptised go down one set of steps but up another. – what do you think this could symbolise?</a:t>
            </a:r>
          </a:p>
          <a:p>
            <a:pPr eaLnBrk="1" hangingPunct="1">
              <a:defRPr/>
            </a:pPr>
            <a:endParaRPr lang="en-GB" sz="2000" dirty="0" smtClean="0"/>
          </a:p>
        </p:txBody>
      </p:sp>
    </p:spTree>
    <p:extLst>
      <p:ext uri="{BB962C8B-B14F-4D97-AF65-F5344CB8AC3E}">
        <p14:creationId xmlns:p14="http://schemas.microsoft.com/office/powerpoint/2010/main" val="17109543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9"/>
          <p:cNvSpPr>
            <a:spLocks noGrp="1"/>
          </p:cNvSpPr>
          <p:nvPr>
            <p:ph type="title"/>
          </p:nvPr>
        </p:nvSpPr>
        <p:spPr>
          <a:xfrm>
            <a:off x="467544" y="116632"/>
            <a:ext cx="8229600" cy="778098"/>
          </a:xfrm>
          <a:solidFill>
            <a:schemeClr val="accent1">
              <a:lumMod val="20000"/>
              <a:lumOff val="80000"/>
            </a:schemeClr>
          </a:solidFill>
          <a:ln>
            <a:solidFill>
              <a:schemeClr val="tx1"/>
            </a:solidFill>
          </a:ln>
        </p:spPr>
        <p:txBody>
          <a:bodyPr/>
          <a:lstStyle/>
          <a:p>
            <a:pPr eaLnBrk="1" hangingPunct="1"/>
            <a:r>
              <a:rPr lang="en-GB" altLang="en-US" dirty="0" smtClean="0"/>
              <a:t>Infant Baptism V Adult Baptism</a:t>
            </a:r>
          </a:p>
        </p:txBody>
      </p:sp>
      <p:sp>
        <p:nvSpPr>
          <p:cNvPr id="11" name="Text Placeholder 10"/>
          <p:cNvSpPr>
            <a:spLocks noGrp="1"/>
          </p:cNvSpPr>
          <p:nvPr>
            <p:ph type="body" idx="1"/>
          </p:nvPr>
        </p:nvSpPr>
        <p:spPr>
          <a:xfrm>
            <a:off x="6829" y="980728"/>
            <a:ext cx="4572000" cy="648072"/>
          </a:xfrm>
          <a:solidFill>
            <a:schemeClr val="accent2">
              <a:lumMod val="60000"/>
              <a:lumOff val="40000"/>
            </a:schemeClr>
          </a:solidFill>
          <a:ln>
            <a:solidFill>
              <a:schemeClr val="tx1"/>
            </a:solidFill>
          </a:ln>
        </p:spPr>
        <p:txBody>
          <a:bodyPr>
            <a:normAutofit fontScale="32500" lnSpcReduction="20000"/>
          </a:bodyPr>
          <a:lstStyle/>
          <a:p>
            <a:pPr eaLnBrk="1" fontAlgn="auto" hangingPunct="1">
              <a:spcAft>
                <a:spcPts val="0"/>
              </a:spcAft>
              <a:buFont typeface="Wingdings 2"/>
              <a:buNone/>
              <a:defRPr/>
            </a:pPr>
            <a:endParaRPr lang="en-GB" sz="1600" u="sng" dirty="0"/>
          </a:p>
          <a:p>
            <a:pPr algn="ctr" eaLnBrk="1" fontAlgn="auto" hangingPunct="1">
              <a:spcAft>
                <a:spcPts val="0"/>
              </a:spcAft>
              <a:buFont typeface="Wingdings 2"/>
              <a:buNone/>
              <a:defRPr/>
            </a:pPr>
            <a:r>
              <a:rPr lang="en-GB" sz="5200" i="1" u="sng" dirty="0">
                <a:solidFill>
                  <a:schemeClr val="bg1"/>
                </a:solidFill>
                <a:latin typeface="Georgia" panose="02040502050405020303" pitchFamily="18" charset="0"/>
              </a:rPr>
              <a:t>Why do parents decide to get their children baptised as babies?</a:t>
            </a:r>
          </a:p>
          <a:p>
            <a:pPr eaLnBrk="1" fontAlgn="auto" hangingPunct="1">
              <a:spcAft>
                <a:spcPts val="0"/>
              </a:spcAft>
              <a:buFont typeface="Wingdings 2"/>
              <a:buNone/>
              <a:defRPr/>
            </a:pPr>
            <a:endParaRPr lang="en-GB" dirty="0"/>
          </a:p>
        </p:txBody>
      </p:sp>
      <p:sp>
        <p:nvSpPr>
          <p:cNvPr id="24580" name="Content Placeholder 11"/>
          <p:cNvSpPr>
            <a:spLocks noGrp="1"/>
          </p:cNvSpPr>
          <p:nvPr>
            <p:ph sz="half" idx="2"/>
          </p:nvPr>
        </p:nvSpPr>
        <p:spPr>
          <a:xfrm>
            <a:off x="0" y="1628800"/>
            <a:ext cx="4572000" cy="5229200"/>
          </a:xfrm>
          <a:solidFill>
            <a:schemeClr val="accent2">
              <a:lumMod val="20000"/>
              <a:lumOff val="80000"/>
            </a:schemeClr>
          </a:solidFill>
          <a:ln>
            <a:solidFill>
              <a:schemeClr val="tx1"/>
            </a:solidFill>
          </a:ln>
        </p:spPr>
        <p:txBody>
          <a:bodyPr>
            <a:normAutofit fontScale="92500" lnSpcReduction="10000"/>
          </a:bodyPr>
          <a:lstStyle/>
          <a:p>
            <a:pPr eaLnBrk="1" hangingPunct="1">
              <a:defRPr/>
            </a:pPr>
            <a:r>
              <a:rPr lang="en-GB" sz="1800" dirty="0" smtClean="0">
                <a:latin typeface="Georgia" panose="02040502050405020303" pitchFamily="18" charset="0"/>
              </a:rPr>
              <a:t>Families can celebrate the birth of a new baby and welcome him/her into the family of the Church.</a:t>
            </a:r>
          </a:p>
          <a:p>
            <a:pPr>
              <a:defRPr/>
            </a:pPr>
            <a:r>
              <a:rPr lang="en-GB" sz="1800" dirty="0">
                <a:latin typeface="Georgia" panose="02040502050405020303" pitchFamily="18" charset="0"/>
              </a:rPr>
              <a:t>It is a commitment for </a:t>
            </a:r>
            <a:r>
              <a:rPr lang="en-GB" sz="1800" dirty="0" smtClean="0">
                <a:latin typeface="Georgia" panose="02040502050405020303" pitchFamily="18" charset="0"/>
              </a:rPr>
              <a:t>the parents </a:t>
            </a:r>
            <a:r>
              <a:rPr lang="en-GB" sz="1800" dirty="0">
                <a:latin typeface="Georgia" panose="02040502050405020303" pitchFamily="18" charset="0"/>
              </a:rPr>
              <a:t>to bring </a:t>
            </a:r>
            <a:r>
              <a:rPr lang="en-GB" sz="1800" dirty="0" smtClean="0">
                <a:latin typeface="Georgia" panose="02040502050405020303" pitchFamily="18" charset="0"/>
              </a:rPr>
              <a:t>the child up </a:t>
            </a:r>
            <a:r>
              <a:rPr lang="en-GB" sz="1800" dirty="0">
                <a:latin typeface="Georgia" panose="02040502050405020303" pitchFamily="18" charset="0"/>
              </a:rPr>
              <a:t>in the </a:t>
            </a:r>
            <a:r>
              <a:rPr lang="en-GB" sz="1800" dirty="0" smtClean="0">
                <a:latin typeface="Georgia" panose="02040502050405020303" pitchFamily="18" charset="0"/>
              </a:rPr>
              <a:t>Church- parents want to make promises on the child’s behalf.</a:t>
            </a:r>
          </a:p>
          <a:p>
            <a:pPr>
              <a:defRPr/>
            </a:pPr>
            <a:r>
              <a:rPr lang="en-GB" sz="1800" dirty="0">
                <a:latin typeface="Georgia" panose="02040502050405020303" pitchFamily="18" charset="0"/>
              </a:rPr>
              <a:t>It means the child will have the support and prayers of the congregation as it grows up</a:t>
            </a:r>
            <a:r>
              <a:rPr lang="en-GB" sz="1800" dirty="0" smtClean="0">
                <a:latin typeface="Georgia" panose="02040502050405020303" pitchFamily="18" charset="0"/>
              </a:rPr>
              <a:t>.</a:t>
            </a:r>
          </a:p>
          <a:p>
            <a:pPr eaLnBrk="1" hangingPunct="1">
              <a:defRPr/>
            </a:pPr>
            <a:r>
              <a:rPr lang="en-GB" sz="1800" dirty="0" smtClean="0">
                <a:latin typeface="Georgia" panose="02040502050405020303" pitchFamily="18" charset="0"/>
              </a:rPr>
              <a:t>Parents want to ask for God’s help and the help of the Church in bringing up the child wisely.</a:t>
            </a:r>
          </a:p>
          <a:p>
            <a:pPr eaLnBrk="1" hangingPunct="1">
              <a:defRPr/>
            </a:pPr>
            <a:r>
              <a:rPr lang="en-GB" sz="1800" dirty="0" smtClean="0">
                <a:latin typeface="Georgia" panose="02040502050405020303" pitchFamily="18" charset="0"/>
              </a:rPr>
              <a:t>Parents want Original Sin removed as soon as possible.</a:t>
            </a:r>
          </a:p>
          <a:p>
            <a:pPr>
              <a:defRPr/>
            </a:pPr>
            <a:r>
              <a:rPr lang="en-GB" sz="1800" dirty="0">
                <a:latin typeface="Georgia" panose="02040502050405020303" pitchFamily="18" charset="0"/>
              </a:rPr>
              <a:t>Some people believe that the child will go to heaven if they are baptised.</a:t>
            </a:r>
            <a:endParaRPr lang="en-US" sz="1800" dirty="0" smtClean="0">
              <a:latin typeface="Georgia" panose="02040502050405020303" pitchFamily="18" charset="0"/>
            </a:endParaRPr>
          </a:p>
          <a:p>
            <a:pPr>
              <a:defRPr/>
            </a:pPr>
            <a:r>
              <a:rPr lang="en-GB" sz="1800" dirty="0" smtClean="0">
                <a:latin typeface="Georgia" panose="02040502050405020303" pitchFamily="18" charset="0"/>
              </a:rPr>
              <a:t>It </a:t>
            </a:r>
            <a:r>
              <a:rPr lang="en-GB" sz="1800" dirty="0">
                <a:latin typeface="Georgia" panose="02040502050405020303" pitchFamily="18" charset="0"/>
              </a:rPr>
              <a:t>is the tradition of most churches to baptise </a:t>
            </a:r>
            <a:r>
              <a:rPr lang="en-GB" sz="1800" dirty="0" smtClean="0">
                <a:latin typeface="Georgia" panose="02040502050405020303" pitchFamily="18" charset="0"/>
              </a:rPr>
              <a:t>infants.</a:t>
            </a:r>
          </a:p>
          <a:p>
            <a:pPr>
              <a:defRPr/>
            </a:pPr>
            <a:endParaRPr lang="en-US" sz="1750" dirty="0" smtClean="0"/>
          </a:p>
          <a:p>
            <a:pPr eaLnBrk="1" hangingPunct="1">
              <a:defRPr/>
            </a:pPr>
            <a:endParaRPr lang="en-US" dirty="0" smtClean="0"/>
          </a:p>
          <a:p>
            <a:pPr eaLnBrk="1" hangingPunct="1">
              <a:defRPr/>
            </a:pPr>
            <a:endParaRPr lang="en-US" dirty="0" smtClean="0"/>
          </a:p>
        </p:txBody>
      </p:sp>
      <p:sp>
        <p:nvSpPr>
          <p:cNvPr id="13" name="Text Placeholder 12"/>
          <p:cNvSpPr>
            <a:spLocks noGrp="1"/>
          </p:cNvSpPr>
          <p:nvPr>
            <p:ph type="body" sz="quarter" idx="3"/>
          </p:nvPr>
        </p:nvSpPr>
        <p:spPr>
          <a:xfrm>
            <a:off x="4644008" y="980728"/>
            <a:ext cx="4392488" cy="648072"/>
          </a:xfrm>
          <a:solidFill>
            <a:schemeClr val="accent3"/>
          </a:solidFill>
          <a:ln>
            <a:solidFill>
              <a:schemeClr val="tx1"/>
            </a:solidFill>
          </a:ln>
        </p:spPr>
        <p:txBody>
          <a:bodyPr>
            <a:noAutofit/>
          </a:bodyPr>
          <a:lstStyle/>
          <a:p>
            <a:pPr algn="ctr" eaLnBrk="1" fontAlgn="auto" hangingPunct="1">
              <a:spcAft>
                <a:spcPts val="0"/>
              </a:spcAft>
              <a:buFont typeface="Wingdings 2"/>
              <a:buNone/>
              <a:defRPr/>
            </a:pPr>
            <a:r>
              <a:rPr lang="en-GB" sz="1800" u="sng" dirty="0" smtClean="0">
                <a:solidFill>
                  <a:schemeClr val="bg1"/>
                </a:solidFill>
                <a:latin typeface="Georgia" panose="02040502050405020303" pitchFamily="18" charset="0"/>
              </a:rPr>
              <a:t>Why do people wait until they are older before they are baptised?</a:t>
            </a:r>
            <a:endParaRPr lang="en-GB" sz="1800" u="sng" dirty="0">
              <a:solidFill>
                <a:schemeClr val="bg1"/>
              </a:solidFill>
              <a:latin typeface="Georgia" panose="02040502050405020303" pitchFamily="18" charset="0"/>
            </a:endParaRPr>
          </a:p>
        </p:txBody>
      </p:sp>
      <p:sp>
        <p:nvSpPr>
          <p:cNvPr id="27654" name="Content Placeholder 13"/>
          <p:cNvSpPr>
            <a:spLocks noGrp="1"/>
          </p:cNvSpPr>
          <p:nvPr>
            <p:ph sz="quarter" idx="4"/>
          </p:nvPr>
        </p:nvSpPr>
        <p:spPr>
          <a:xfrm>
            <a:off x="4645025" y="1700808"/>
            <a:ext cx="4391471" cy="5157192"/>
          </a:xfrm>
          <a:solidFill>
            <a:schemeClr val="accent3">
              <a:lumMod val="60000"/>
              <a:lumOff val="40000"/>
            </a:schemeClr>
          </a:solidFill>
          <a:ln>
            <a:solidFill>
              <a:schemeClr val="tx1"/>
            </a:solidFill>
          </a:ln>
        </p:spPr>
        <p:txBody>
          <a:bodyPr>
            <a:normAutofit fontScale="92500" lnSpcReduction="20000"/>
          </a:bodyPr>
          <a:lstStyle/>
          <a:p>
            <a:pPr eaLnBrk="1" hangingPunct="1"/>
            <a:r>
              <a:rPr lang="en-GB" altLang="en-US" sz="1800" dirty="0" smtClean="0">
                <a:latin typeface="Georgia" panose="02040502050405020303" pitchFamily="18" charset="0"/>
              </a:rPr>
              <a:t>This gives people a chance to make the promises for themselves- Just like Jesus chose.</a:t>
            </a:r>
          </a:p>
          <a:p>
            <a:r>
              <a:rPr lang="en-GB" altLang="en-US" sz="1800" dirty="0" smtClean="0">
                <a:latin typeface="Georgia" panose="02040502050405020303" pitchFamily="18" charset="0"/>
              </a:rPr>
              <a:t>The person being baptised fully understands what it means and makes the choice themselves </a:t>
            </a:r>
            <a:r>
              <a:rPr lang="en-GB" sz="1800" dirty="0">
                <a:latin typeface="Georgia" panose="02040502050405020303" pitchFamily="18" charset="0"/>
              </a:rPr>
              <a:t>because </a:t>
            </a:r>
            <a:r>
              <a:rPr lang="en-GB" sz="1800" dirty="0" smtClean="0">
                <a:latin typeface="Georgia" panose="02040502050405020303" pitchFamily="18" charset="0"/>
              </a:rPr>
              <a:t>they are </a:t>
            </a:r>
            <a:r>
              <a:rPr lang="en-GB" sz="1800" dirty="0">
                <a:latin typeface="Georgia" panose="02040502050405020303" pitchFamily="18" charset="0"/>
              </a:rPr>
              <a:t>an adult and so </a:t>
            </a:r>
            <a:r>
              <a:rPr lang="en-GB" sz="1800" dirty="0" smtClean="0">
                <a:latin typeface="Georgia" panose="02040502050405020303" pitchFamily="18" charset="0"/>
              </a:rPr>
              <a:t>would </a:t>
            </a:r>
            <a:r>
              <a:rPr lang="en-GB" sz="1800" dirty="0">
                <a:latin typeface="Georgia" panose="02040502050405020303" pitchFamily="18" charset="0"/>
              </a:rPr>
              <a:t>make a stronger commitment to God</a:t>
            </a:r>
            <a:r>
              <a:rPr lang="en-GB" sz="1800" dirty="0" smtClean="0">
                <a:latin typeface="Georgia" panose="02040502050405020303" pitchFamily="18" charset="0"/>
              </a:rPr>
              <a:t>.</a:t>
            </a:r>
            <a:endParaRPr lang="en-GB" altLang="en-US" sz="1800" dirty="0" smtClean="0">
              <a:latin typeface="Georgia" panose="02040502050405020303" pitchFamily="18" charset="0"/>
            </a:endParaRPr>
          </a:p>
          <a:p>
            <a:pPr eaLnBrk="1" hangingPunct="1"/>
            <a:r>
              <a:rPr lang="en-GB" altLang="en-US" sz="1800" dirty="0" smtClean="0">
                <a:latin typeface="Georgia" panose="02040502050405020303" pitchFamily="18" charset="0"/>
              </a:rPr>
              <a:t>That baptism should be done the same way as it was when John baptised Jesus- following Jesus’ example.</a:t>
            </a:r>
          </a:p>
          <a:p>
            <a:r>
              <a:rPr lang="en-GB" sz="1800" dirty="0">
                <a:latin typeface="Georgia" panose="02040502050405020303" pitchFamily="18" charset="0"/>
              </a:rPr>
              <a:t>Jesus’ baptism marked a turning-point in his life.  Baptism today should also be a choice to change your life.</a:t>
            </a:r>
            <a:endParaRPr lang="en-GB" altLang="en-US" sz="1800" dirty="0" smtClean="0">
              <a:latin typeface="Georgia" panose="02040502050405020303" pitchFamily="18" charset="0"/>
            </a:endParaRPr>
          </a:p>
          <a:p>
            <a:pPr eaLnBrk="1" hangingPunct="1"/>
            <a:r>
              <a:rPr lang="en-GB" altLang="en-US" sz="1800" dirty="0" smtClean="0">
                <a:latin typeface="Georgia" panose="02040502050405020303" pitchFamily="18" charset="0"/>
              </a:rPr>
              <a:t>People get the chance to explain what Jesus means to them by giving a personal testimony.</a:t>
            </a:r>
          </a:p>
          <a:p>
            <a:pPr eaLnBrk="1" hangingPunct="1"/>
            <a:r>
              <a:rPr lang="en-GB" altLang="en-US" sz="1800" dirty="0">
                <a:latin typeface="Georgia" panose="02040502050405020303" pitchFamily="18" charset="0"/>
              </a:rPr>
              <a:t>P</a:t>
            </a:r>
            <a:r>
              <a:rPr lang="en-GB" altLang="en-US" sz="1800" dirty="0" smtClean="0">
                <a:latin typeface="Georgia" panose="02040502050405020303" pitchFamily="18" charset="0"/>
              </a:rPr>
              <a:t>arents can still make promises about bringing the child up as a Christian- without the need for baptism.</a:t>
            </a:r>
          </a:p>
          <a:p>
            <a:r>
              <a:rPr lang="en-GB" sz="1800" dirty="0">
                <a:latin typeface="Georgia" panose="02040502050405020303" pitchFamily="18" charset="0"/>
              </a:rPr>
              <a:t>It is more memorable and significant as an adult because </a:t>
            </a:r>
            <a:r>
              <a:rPr lang="en-GB" sz="1800" dirty="0" smtClean="0">
                <a:latin typeface="Georgia" panose="02040502050405020303" pitchFamily="18" charset="0"/>
              </a:rPr>
              <a:t>they </a:t>
            </a:r>
            <a:r>
              <a:rPr lang="en-GB" sz="1800" dirty="0">
                <a:latin typeface="Georgia" panose="02040502050405020303" pitchFamily="18" charset="0"/>
              </a:rPr>
              <a:t>will remember </a:t>
            </a:r>
            <a:r>
              <a:rPr lang="en-GB" sz="1800" dirty="0" smtClean="0">
                <a:latin typeface="Georgia" panose="02040502050405020303" pitchFamily="18" charset="0"/>
              </a:rPr>
              <a:t>it.</a:t>
            </a:r>
            <a:endParaRPr lang="en-US" altLang="en-US" sz="1800" dirty="0" smtClean="0">
              <a:latin typeface="Georgia" panose="02040502050405020303" pitchFamily="18" charset="0"/>
            </a:endParaRPr>
          </a:p>
          <a:p>
            <a:pPr eaLnBrk="1" hangingPunct="1"/>
            <a:endParaRPr lang="en-GB" altLang="en-US" dirty="0" smtClean="0"/>
          </a:p>
          <a:p>
            <a:pPr eaLnBrk="1" hangingPunct="1"/>
            <a:endParaRPr lang="en-US" altLang="en-US" dirty="0" smtClean="0"/>
          </a:p>
        </p:txBody>
      </p:sp>
    </p:spTree>
    <p:extLst>
      <p:ext uri="{BB962C8B-B14F-4D97-AF65-F5344CB8AC3E}">
        <p14:creationId xmlns:p14="http://schemas.microsoft.com/office/powerpoint/2010/main" val="251929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fade">
                                      <p:cBhvr>
                                        <p:cTn id="7" dur="5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Effect transition="in" filter="fade">
                                      <p:cBhvr>
                                        <p:cTn id="12" dur="500"/>
                                        <p:tgtEl>
                                          <p:spTgt spid="245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80">
                                            <p:txEl>
                                              <p:pRg st="2" end="2"/>
                                            </p:txEl>
                                          </p:spTgt>
                                        </p:tgtEl>
                                        <p:attrNameLst>
                                          <p:attrName>style.visibility</p:attrName>
                                        </p:attrNameLst>
                                      </p:cBhvr>
                                      <p:to>
                                        <p:strVal val="visible"/>
                                      </p:to>
                                    </p:set>
                                    <p:animEffect transition="in" filter="fade">
                                      <p:cBhvr>
                                        <p:cTn id="17" dur="500"/>
                                        <p:tgtEl>
                                          <p:spTgt spid="245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80">
                                            <p:txEl>
                                              <p:pRg st="3" end="3"/>
                                            </p:txEl>
                                          </p:spTgt>
                                        </p:tgtEl>
                                        <p:attrNameLst>
                                          <p:attrName>style.visibility</p:attrName>
                                        </p:attrNameLst>
                                      </p:cBhvr>
                                      <p:to>
                                        <p:strVal val="visible"/>
                                      </p:to>
                                    </p:set>
                                    <p:animEffect transition="in" filter="fade">
                                      <p:cBhvr>
                                        <p:cTn id="22" dur="500"/>
                                        <p:tgtEl>
                                          <p:spTgt spid="245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80">
                                            <p:txEl>
                                              <p:pRg st="4" end="4"/>
                                            </p:txEl>
                                          </p:spTgt>
                                        </p:tgtEl>
                                        <p:attrNameLst>
                                          <p:attrName>style.visibility</p:attrName>
                                        </p:attrNameLst>
                                      </p:cBhvr>
                                      <p:to>
                                        <p:strVal val="visible"/>
                                      </p:to>
                                    </p:set>
                                    <p:animEffect transition="in" filter="fade">
                                      <p:cBhvr>
                                        <p:cTn id="27" dur="500"/>
                                        <p:tgtEl>
                                          <p:spTgt spid="2458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580">
                                            <p:txEl>
                                              <p:pRg st="5" end="5"/>
                                            </p:txEl>
                                          </p:spTgt>
                                        </p:tgtEl>
                                        <p:attrNameLst>
                                          <p:attrName>style.visibility</p:attrName>
                                        </p:attrNameLst>
                                      </p:cBhvr>
                                      <p:to>
                                        <p:strVal val="visible"/>
                                      </p:to>
                                    </p:set>
                                    <p:animEffect transition="in" filter="fade">
                                      <p:cBhvr>
                                        <p:cTn id="32" dur="500"/>
                                        <p:tgtEl>
                                          <p:spTgt spid="2458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580">
                                            <p:txEl>
                                              <p:pRg st="6" end="6"/>
                                            </p:txEl>
                                          </p:spTgt>
                                        </p:tgtEl>
                                        <p:attrNameLst>
                                          <p:attrName>style.visibility</p:attrName>
                                        </p:attrNameLst>
                                      </p:cBhvr>
                                      <p:to>
                                        <p:strVal val="visible"/>
                                      </p:to>
                                    </p:set>
                                    <p:animEffect transition="in" filter="fade">
                                      <p:cBhvr>
                                        <p:cTn id="37" dur="500"/>
                                        <p:tgtEl>
                                          <p:spTgt spid="2458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654">
                                            <p:txEl>
                                              <p:pRg st="0" end="0"/>
                                            </p:txEl>
                                          </p:spTgt>
                                        </p:tgtEl>
                                        <p:attrNameLst>
                                          <p:attrName>style.visibility</p:attrName>
                                        </p:attrNameLst>
                                      </p:cBhvr>
                                      <p:to>
                                        <p:strVal val="visible"/>
                                      </p:to>
                                    </p:set>
                                    <p:animEffect transition="in" filter="fade">
                                      <p:cBhvr>
                                        <p:cTn id="42" dur="500"/>
                                        <p:tgtEl>
                                          <p:spTgt spid="2765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654">
                                            <p:txEl>
                                              <p:pRg st="1" end="1"/>
                                            </p:txEl>
                                          </p:spTgt>
                                        </p:tgtEl>
                                        <p:attrNameLst>
                                          <p:attrName>style.visibility</p:attrName>
                                        </p:attrNameLst>
                                      </p:cBhvr>
                                      <p:to>
                                        <p:strVal val="visible"/>
                                      </p:to>
                                    </p:set>
                                    <p:animEffect transition="in" filter="fade">
                                      <p:cBhvr>
                                        <p:cTn id="47" dur="500"/>
                                        <p:tgtEl>
                                          <p:spTgt spid="2765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654">
                                            <p:txEl>
                                              <p:pRg st="2" end="2"/>
                                            </p:txEl>
                                          </p:spTgt>
                                        </p:tgtEl>
                                        <p:attrNameLst>
                                          <p:attrName>style.visibility</p:attrName>
                                        </p:attrNameLst>
                                      </p:cBhvr>
                                      <p:to>
                                        <p:strVal val="visible"/>
                                      </p:to>
                                    </p:set>
                                    <p:animEffect transition="in" filter="fade">
                                      <p:cBhvr>
                                        <p:cTn id="52" dur="500"/>
                                        <p:tgtEl>
                                          <p:spTgt spid="2765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654">
                                            <p:txEl>
                                              <p:pRg st="3" end="3"/>
                                            </p:txEl>
                                          </p:spTgt>
                                        </p:tgtEl>
                                        <p:attrNameLst>
                                          <p:attrName>style.visibility</p:attrName>
                                        </p:attrNameLst>
                                      </p:cBhvr>
                                      <p:to>
                                        <p:strVal val="visible"/>
                                      </p:to>
                                    </p:set>
                                    <p:animEffect transition="in" filter="fade">
                                      <p:cBhvr>
                                        <p:cTn id="57" dur="500"/>
                                        <p:tgtEl>
                                          <p:spTgt spid="27654">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654">
                                            <p:txEl>
                                              <p:pRg st="4" end="4"/>
                                            </p:txEl>
                                          </p:spTgt>
                                        </p:tgtEl>
                                        <p:attrNameLst>
                                          <p:attrName>style.visibility</p:attrName>
                                        </p:attrNameLst>
                                      </p:cBhvr>
                                      <p:to>
                                        <p:strVal val="visible"/>
                                      </p:to>
                                    </p:set>
                                    <p:animEffect transition="in" filter="fade">
                                      <p:cBhvr>
                                        <p:cTn id="62" dur="500"/>
                                        <p:tgtEl>
                                          <p:spTgt spid="27654">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654">
                                            <p:txEl>
                                              <p:pRg st="5" end="5"/>
                                            </p:txEl>
                                          </p:spTgt>
                                        </p:tgtEl>
                                        <p:attrNameLst>
                                          <p:attrName>style.visibility</p:attrName>
                                        </p:attrNameLst>
                                      </p:cBhvr>
                                      <p:to>
                                        <p:strVal val="visible"/>
                                      </p:to>
                                    </p:set>
                                    <p:animEffect transition="in" filter="fade">
                                      <p:cBhvr>
                                        <p:cTn id="67" dur="500"/>
                                        <p:tgtEl>
                                          <p:spTgt spid="27654">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7654">
                                            <p:txEl>
                                              <p:pRg st="6" end="6"/>
                                            </p:txEl>
                                          </p:spTgt>
                                        </p:tgtEl>
                                        <p:attrNameLst>
                                          <p:attrName>style.visibility</p:attrName>
                                        </p:attrNameLst>
                                      </p:cBhvr>
                                      <p:to>
                                        <p:strVal val="visible"/>
                                      </p:to>
                                    </p:set>
                                    <p:animEffect transition="in" filter="fade">
                                      <p:cBhvr>
                                        <p:cTn id="72" dur="500"/>
                                        <p:tgtEl>
                                          <p:spTgt spid="276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accent2">
              <a:lumMod val="40000"/>
              <a:lumOff val="60000"/>
            </a:schemeClr>
          </a:solidFill>
          <a:ln>
            <a:solidFill>
              <a:schemeClr val="accent1"/>
            </a:solidFill>
          </a:ln>
        </p:spPr>
        <p:txBody>
          <a:bodyPr>
            <a:normAutofit fontScale="90000"/>
          </a:bodyPr>
          <a:lstStyle/>
          <a:p>
            <a:r>
              <a:rPr lang="en-GB" dirty="0" smtClean="0"/>
              <a:t>Do you think that people should choose to be baptised? (10marks)</a:t>
            </a:r>
            <a:endParaRPr lang="en-GB" dirty="0"/>
          </a:p>
        </p:txBody>
      </p:sp>
      <p:sp>
        <p:nvSpPr>
          <p:cNvPr id="8" name="Content Placeholder 7"/>
          <p:cNvSpPr>
            <a:spLocks noGrp="1"/>
          </p:cNvSpPr>
          <p:nvPr>
            <p:ph idx="1"/>
          </p:nvPr>
        </p:nvSpPr>
        <p:spPr>
          <a:xfrm>
            <a:off x="0" y="1600200"/>
            <a:ext cx="9144000" cy="5257800"/>
          </a:xfrm>
          <a:solidFill>
            <a:schemeClr val="tx2">
              <a:lumMod val="20000"/>
              <a:lumOff val="80000"/>
            </a:schemeClr>
          </a:solidFill>
          <a:ln>
            <a:solidFill>
              <a:schemeClr val="accent1"/>
            </a:solidFill>
          </a:ln>
        </p:spPr>
        <p:txBody>
          <a:bodyPr>
            <a:normAutofit fontScale="62500" lnSpcReduction="20000"/>
          </a:bodyPr>
          <a:lstStyle/>
          <a:p>
            <a:pPr marL="0" indent="0">
              <a:buNone/>
            </a:pPr>
            <a:r>
              <a:rPr lang="en-GB" dirty="0" smtClean="0"/>
              <a:t>	I </a:t>
            </a:r>
            <a:r>
              <a:rPr lang="en-GB" dirty="0"/>
              <a:t>agree that people should choose for themselves whether or not to be baptised.  Jesus chose to be baptised, so a person should also make the choice themselves (1).  </a:t>
            </a:r>
            <a:endParaRPr lang="en-GB" dirty="0" smtClean="0"/>
          </a:p>
          <a:p>
            <a:pPr marL="0" indent="0">
              <a:buNone/>
            </a:pPr>
            <a:r>
              <a:rPr lang="en-GB" dirty="0" smtClean="0"/>
              <a:t>Jesus</a:t>
            </a:r>
            <a:r>
              <a:rPr lang="en-GB" dirty="0"/>
              <a:t>’ baptism marked a turning-point in his life.  Baptism today should also be a choice to change your life (1).  </a:t>
            </a:r>
            <a:endParaRPr lang="en-GB" dirty="0" smtClean="0"/>
          </a:p>
          <a:p>
            <a:pPr marL="0" indent="0">
              <a:buNone/>
            </a:pPr>
            <a:r>
              <a:rPr lang="en-GB" dirty="0" smtClean="0"/>
              <a:t>Jesus </a:t>
            </a:r>
            <a:r>
              <a:rPr lang="en-GB" dirty="0"/>
              <a:t>was baptised as an adult – this gives support for adult rather than infant baptism (1).  </a:t>
            </a:r>
            <a:endParaRPr lang="en-GB" dirty="0" smtClean="0"/>
          </a:p>
          <a:p>
            <a:pPr marL="0" indent="0">
              <a:buNone/>
            </a:pPr>
            <a:r>
              <a:rPr lang="en-GB" dirty="0" smtClean="0"/>
              <a:t>You </a:t>
            </a:r>
            <a:r>
              <a:rPr lang="en-GB" dirty="0"/>
              <a:t>would understand your decision more because you are an adult and so you would make a stronger commitment to God (1).  </a:t>
            </a:r>
            <a:endParaRPr lang="en-GB" dirty="0" smtClean="0"/>
          </a:p>
          <a:p>
            <a:pPr marL="0" indent="0">
              <a:buNone/>
            </a:pPr>
            <a:r>
              <a:rPr lang="en-GB" dirty="0" smtClean="0"/>
              <a:t>It </a:t>
            </a:r>
            <a:r>
              <a:rPr lang="en-GB" dirty="0"/>
              <a:t>is more memorable and significant as an adult because you will remember it (1).  </a:t>
            </a:r>
          </a:p>
          <a:p>
            <a:pPr marL="0" indent="0">
              <a:buNone/>
            </a:pPr>
            <a:r>
              <a:rPr lang="en-GB" dirty="0"/>
              <a:t> </a:t>
            </a:r>
          </a:p>
          <a:p>
            <a:pPr marL="0" indent="0">
              <a:buNone/>
            </a:pPr>
            <a:r>
              <a:rPr lang="en-GB" dirty="0" smtClean="0"/>
              <a:t>	However</a:t>
            </a:r>
            <a:r>
              <a:rPr lang="en-GB" dirty="0"/>
              <a:t>, other people might disagree with the statement.  It is the tradition of most churches to baptise infants and so this should be continued (1).  </a:t>
            </a:r>
            <a:endParaRPr lang="en-GB" dirty="0" smtClean="0"/>
          </a:p>
          <a:p>
            <a:pPr marL="0" indent="0">
              <a:buNone/>
            </a:pPr>
            <a:r>
              <a:rPr lang="en-GB" dirty="0" smtClean="0"/>
              <a:t>It </a:t>
            </a:r>
            <a:r>
              <a:rPr lang="en-GB" dirty="0"/>
              <a:t>means that a child will be welcomed in to the family of God (1).  </a:t>
            </a:r>
            <a:endParaRPr lang="en-GB" dirty="0" smtClean="0"/>
          </a:p>
          <a:p>
            <a:pPr marL="0" indent="0">
              <a:buNone/>
            </a:pPr>
            <a:r>
              <a:rPr lang="en-GB" dirty="0" smtClean="0"/>
              <a:t>It </a:t>
            </a:r>
            <a:r>
              <a:rPr lang="en-GB" dirty="0"/>
              <a:t>means the child will have the support and prayers of the congregation as it grows up (1).  </a:t>
            </a:r>
            <a:endParaRPr lang="en-GB" dirty="0" smtClean="0"/>
          </a:p>
          <a:p>
            <a:pPr marL="0" indent="0">
              <a:buNone/>
            </a:pPr>
            <a:r>
              <a:rPr lang="en-GB" dirty="0" smtClean="0"/>
              <a:t>It </a:t>
            </a:r>
            <a:r>
              <a:rPr lang="en-GB" dirty="0"/>
              <a:t>is a commitment for your parents to bring you up in the Church (1). </a:t>
            </a:r>
            <a:endParaRPr lang="en-GB" dirty="0" smtClean="0"/>
          </a:p>
          <a:p>
            <a:pPr marL="0" indent="0">
              <a:buNone/>
            </a:pPr>
            <a:r>
              <a:rPr lang="en-GB" dirty="0" smtClean="0"/>
              <a:t>Some </a:t>
            </a:r>
            <a:r>
              <a:rPr lang="en-GB" dirty="0"/>
              <a:t>people believe that the child will go to heaven if they are baptised (1)</a:t>
            </a:r>
          </a:p>
          <a:p>
            <a:endParaRPr lang="en-GB" dirty="0"/>
          </a:p>
        </p:txBody>
      </p:sp>
    </p:spTree>
    <p:extLst>
      <p:ext uri="{BB962C8B-B14F-4D97-AF65-F5344CB8AC3E}">
        <p14:creationId xmlns:p14="http://schemas.microsoft.com/office/powerpoint/2010/main" val="424697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fade">
                                      <p:cBhvr>
                                        <p:cTn id="42" dur="500"/>
                                        <p:tgtEl>
                                          <p:spTgt spid="8">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fade">
                                      <p:cBhvr>
                                        <p:cTn id="47" dur="500"/>
                                        <p:tgtEl>
                                          <p:spTgt spid="8">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10" end="10"/>
                                            </p:txEl>
                                          </p:spTgt>
                                        </p:tgtEl>
                                        <p:attrNameLst>
                                          <p:attrName>style.visibility</p:attrName>
                                        </p:attrNameLst>
                                      </p:cBhvr>
                                      <p:to>
                                        <p:strVal val="visible"/>
                                      </p:to>
                                    </p:set>
                                    <p:animEffect transition="in" filter="fade">
                                      <p:cBhvr>
                                        <p:cTn id="52"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a:ln>
            <a:solidFill>
              <a:schemeClr val="tx1"/>
            </a:solidFill>
          </a:ln>
        </p:spPr>
        <p:txBody>
          <a:bodyPr/>
          <a:lstStyle/>
          <a:p>
            <a:r>
              <a:rPr lang="en-GB" dirty="0" smtClean="0"/>
              <a:t>Past Paper Question</a:t>
            </a:r>
            <a:endParaRPr lang="en-GB" dirty="0"/>
          </a:p>
        </p:txBody>
      </p:sp>
      <p:sp>
        <p:nvSpPr>
          <p:cNvPr id="18435" name="Rectangle 3"/>
          <p:cNvSpPr>
            <a:spLocks noGrp="1" noChangeArrowheads="1"/>
          </p:cNvSpPr>
          <p:nvPr>
            <p:ph idx="1"/>
          </p:nvPr>
        </p:nvSpPr>
        <p:spPr>
          <a:solidFill>
            <a:schemeClr val="accent1">
              <a:lumMod val="20000"/>
              <a:lumOff val="80000"/>
            </a:schemeClr>
          </a:solidFill>
          <a:ln>
            <a:solidFill>
              <a:schemeClr val="tx1"/>
            </a:solidFill>
          </a:ln>
        </p:spPr>
        <p:txBody>
          <a:bodyPr>
            <a:normAutofit fontScale="85000" lnSpcReduction="10000"/>
          </a:bodyPr>
          <a:lstStyle/>
          <a:p>
            <a:pPr algn="ctr">
              <a:buFontTx/>
              <a:buNone/>
            </a:pPr>
            <a:endParaRPr lang="en-GB" altLang="en-US" dirty="0"/>
          </a:p>
          <a:p>
            <a:pPr algn="ctr">
              <a:lnSpc>
                <a:spcPct val="140000"/>
              </a:lnSpc>
              <a:buFontTx/>
              <a:buNone/>
            </a:pPr>
            <a:r>
              <a:rPr lang="en-GB" altLang="en-US" b="1" dirty="0"/>
              <a:t>‘Through his baptism Jesus showed true humility.  Christians should follow his example.’  How do you think Christians could do this in their everyday lives?</a:t>
            </a:r>
          </a:p>
          <a:p>
            <a:pPr algn="ctr">
              <a:lnSpc>
                <a:spcPct val="140000"/>
              </a:lnSpc>
              <a:buFontTx/>
              <a:buNone/>
            </a:pPr>
            <a:endParaRPr lang="en-GB" altLang="en-US" b="1" dirty="0"/>
          </a:p>
          <a:p>
            <a:pPr algn="ctr">
              <a:lnSpc>
                <a:spcPct val="140000"/>
              </a:lnSpc>
              <a:buFontTx/>
              <a:buNone/>
            </a:pPr>
            <a:r>
              <a:rPr lang="en-GB" altLang="en-US" u="sng" dirty="0"/>
              <a:t>Humility</a:t>
            </a:r>
            <a:r>
              <a:rPr lang="en-GB" altLang="en-US" dirty="0"/>
              <a:t>: not to be boastful, to put the needs of others before yourself</a:t>
            </a:r>
          </a:p>
        </p:txBody>
      </p:sp>
    </p:spTree>
    <p:extLst>
      <p:ext uri="{BB962C8B-B14F-4D97-AF65-F5344CB8AC3E}">
        <p14:creationId xmlns:p14="http://schemas.microsoft.com/office/powerpoint/2010/main" val="3361933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051" y="116632"/>
            <a:ext cx="8229600" cy="562074"/>
          </a:xfrm>
        </p:spPr>
        <p:txBody>
          <a:bodyPr>
            <a:normAutofit fontScale="90000"/>
          </a:bodyPr>
          <a:lstStyle/>
          <a:p>
            <a:r>
              <a:rPr lang="en-GB" dirty="0" smtClean="0"/>
              <a:t>For your folder task – pg22</a:t>
            </a:r>
            <a:endParaRPr lang="en-GB"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299935821"/>
              </p:ext>
            </p:extLst>
          </p:nvPr>
        </p:nvGraphicFramePr>
        <p:xfrm>
          <a:off x="22239" y="722999"/>
          <a:ext cx="9121761" cy="6135000"/>
        </p:xfrm>
        <a:graphic>
          <a:graphicData uri="http://schemas.openxmlformats.org/drawingml/2006/table">
            <a:tbl>
              <a:tblPr firstRow="1" bandRow="1">
                <a:tableStyleId>{5C22544A-7EE6-4342-B048-85BDC9FD1C3A}</a:tableStyleId>
              </a:tblPr>
              <a:tblGrid>
                <a:gridCol w="1582055"/>
                <a:gridCol w="7539706"/>
              </a:tblGrid>
              <a:tr h="671488">
                <a:tc>
                  <a:txBody>
                    <a:bodyPr/>
                    <a:lstStyle/>
                    <a:p>
                      <a:r>
                        <a:rPr lang="en-GB" dirty="0" smtClean="0"/>
                        <a:t>Reference</a:t>
                      </a:r>
                      <a:endParaRPr lang="en-GB" dirty="0"/>
                    </a:p>
                  </a:txBody>
                  <a:tcPr/>
                </a:tc>
                <a:tc>
                  <a:txBody>
                    <a:bodyPr/>
                    <a:lstStyle/>
                    <a:p>
                      <a:pPr algn="ctr"/>
                      <a:r>
                        <a:rPr lang="en-GB" dirty="0" smtClean="0"/>
                        <a:t>Who calls Jesus ‘God’s Son’?</a:t>
                      </a:r>
                      <a:endParaRPr lang="en-GB" dirty="0"/>
                    </a:p>
                  </a:txBody>
                  <a:tcPr/>
                </a:tc>
              </a:tr>
              <a:tr h="671488">
                <a:tc>
                  <a:txBody>
                    <a:bodyPr/>
                    <a:lstStyle/>
                    <a:p>
                      <a:pPr algn="ctr"/>
                      <a:r>
                        <a:rPr lang="en-GB" b="1" dirty="0" smtClean="0"/>
                        <a:t>1:1</a:t>
                      </a:r>
                      <a:endParaRPr lang="en-GB" b="1" dirty="0"/>
                    </a:p>
                  </a:txBody>
                  <a:tcPr/>
                </a:tc>
                <a:tc>
                  <a:txBody>
                    <a:bodyPr/>
                    <a:lstStyle/>
                    <a:p>
                      <a:endParaRPr lang="en-GB" dirty="0"/>
                    </a:p>
                  </a:txBody>
                  <a:tcPr/>
                </a:tc>
              </a:tr>
              <a:tr h="671488">
                <a:tc>
                  <a:txBody>
                    <a:bodyPr/>
                    <a:lstStyle/>
                    <a:p>
                      <a:pPr algn="ctr"/>
                      <a:r>
                        <a:rPr lang="en-GB" b="1" dirty="0" smtClean="0"/>
                        <a:t>1:11</a:t>
                      </a:r>
                      <a:endParaRPr lang="en-GB" b="1" dirty="0"/>
                    </a:p>
                  </a:txBody>
                  <a:tcPr/>
                </a:tc>
                <a:tc>
                  <a:txBody>
                    <a:bodyPr/>
                    <a:lstStyle/>
                    <a:p>
                      <a:endParaRPr lang="en-GB" dirty="0"/>
                    </a:p>
                  </a:txBody>
                  <a:tcPr/>
                </a:tc>
              </a:tr>
              <a:tr h="671488">
                <a:tc>
                  <a:txBody>
                    <a:bodyPr/>
                    <a:lstStyle/>
                    <a:p>
                      <a:pPr algn="ctr"/>
                      <a:r>
                        <a:rPr lang="en-GB" b="1" dirty="0" smtClean="0"/>
                        <a:t>3:11</a:t>
                      </a:r>
                      <a:endParaRPr lang="en-GB" b="1" dirty="0"/>
                    </a:p>
                  </a:txBody>
                  <a:tcPr/>
                </a:tc>
                <a:tc>
                  <a:txBody>
                    <a:bodyPr/>
                    <a:lstStyle/>
                    <a:p>
                      <a:endParaRPr lang="en-GB" dirty="0"/>
                    </a:p>
                  </a:txBody>
                  <a:tcPr/>
                </a:tc>
              </a:tr>
              <a:tr h="763096">
                <a:tc>
                  <a:txBody>
                    <a:bodyPr/>
                    <a:lstStyle/>
                    <a:p>
                      <a:pPr algn="ctr"/>
                      <a:r>
                        <a:rPr lang="en-GB" b="1" dirty="0" smtClean="0"/>
                        <a:t>5:5-7</a:t>
                      </a:r>
                    </a:p>
                    <a:p>
                      <a:pPr algn="ctr"/>
                      <a:endParaRPr lang="en-GB" b="1" dirty="0"/>
                    </a:p>
                  </a:txBody>
                  <a:tcPr/>
                </a:tc>
                <a:tc>
                  <a:txBody>
                    <a:bodyPr/>
                    <a:lstStyle/>
                    <a:p>
                      <a:endParaRPr lang="en-GB"/>
                    </a:p>
                  </a:txBody>
                  <a:tcPr/>
                </a:tc>
              </a:tr>
              <a:tr h="671488">
                <a:tc>
                  <a:txBody>
                    <a:bodyPr/>
                    <a:lstStyle/>
                    <a:p>
                      <a:pPr algn="ctr"/>
                      <a:r>
                        <a:rPr lang="en-GB" b="1" dirty="0" smtClean="0"/>
                        <a:t>9:7</a:t>
                      </a:r>
                      <a:endParaRPr lang="en-GB" b="1" dirty="0"/>
                    </a:p>
                  </a:txBody>
                  <a:tcPr/>
                </a:tc>
                <a:tc>
                  <a:txBody>
                    <a:bodyPr/>
                    <a:lstStyle/>
                    <a:p>
                      <a:endParaRPr lang="en-GB" dirty="0"/>
                    </a:p>
                  </a:txBody>
                  <a:tcPr/>
                </a:tc>
              </a:tr>
              <a:tr h="671488">
                <a:tc>
                  <a:txBody>
                    <a:bodyPr/>
                    <a:lstStyle/>
                    <a:p>
                      <a:pPr algn="ctr"/>
                      <a:r>
                        <a:rPr lang="en-GB" b="1" dirty="0" smtClean="0"/>
                        <a:t>13:32</a:t>
                      </a:r>
                      <a:endParaRPr lang="en-GB" b="1" dirty="0"/>
                    </a:p>
                  </a:txBody>
                  <a:tcPr/>
                </a:tc>
                <a:tc>
                  <a:txBody>
                    <a:bodyPr/>
                    <a:lstStyle/>
                    <a:p>
                      <a:endParaRPr lang="en-GB" dirty="0"/>
                    </a:p>
                  </a:txBody>
                  <a:tcPr/>
                </a:tc>
              </a:tr>
              <a:tr h="671488">
                <a:tc>
                  <a:txBody>
                    <a:bodyPr/>
                    <a:lstStyle/>
                    <a:p>
                      <a:pPr algn="ctr"/>
                      <a:r>
                        <a:rPr lang="en-GB" b="1" dirty="0" smtClean="0"/>
                        <a:t>14:61</a:t>
                      </a:r>
                      <a:endParaRPr lang="en-GB" b="1" dirty="0"/>
                    </a:p>
                  </a:txBody>
                  <a:tcPr/>
                </a:tc>
                <a:tc>
                  <a:txBody>
                    <a:bodyPr/>
                    <a:lstStyle/>
                    <a:p>
                      <a:endParaRPr lang="en-GB"/>
                    </a:p>
                  </a:txBody>
                  <a:tcPr/>
                </a:tc>
              </a:tr>
              <a:tr h="671488">
                <a:tc>
                  <a:txBody>
                    <a:bodyPr/>
                    <a:lstStyle/>
                    <a:p>
                      <a:pPr algn="ctr"/>
                      <a:r>
                        <a:rPr lang="en-GB" b="1" dirty="0" smtClean="0"/>
                        <a:t>15:39</a:t>
                      </a:r>
                      <a:endParaRPr lang="en-GB" b="1" dirty="0"/>
                    </a:p>
                  </a:txBody>
                  <a:tcPr/>
                </a:tc>
                <a:tc>
                  <a:txBody>
                    <a:bodyPr/>
                    <a:lstStyle/>
                    <a:p>
                      <a:endParaRPr lang="en-GB" dirty="0"/>
                    </a:p>
                  </a:txBody>
                  <a:tcPr/>
                </a:tc>
              </a:tr>
            </a:tbl>
          </a:graphicData>
        </a:graphic>
      </p:graphicFrame>
      <p:sp>
        <p:nvSpPr>
          <p:cNvPr id="12" name="TextBox 11"/>
          <p:cNvSpPr txBox="1"/>
          <p:nvPr/>
        </p:nvSpPr>
        <p:spPr>
          <a:xfrm>
            <a:off x="1691680" y="3501008"/>
            <a:ext cx="6696744" cy="646331"/>
          </a:xfrm>
          <a:prstGeom prst="rect">
            <a:avLst/>
          </a:prstGeom>
          <a:noFill/>
        </p:spPr>
        <p:txBody>
          <a:bodyPr wrap="square" rtlCol="0">
            <a:spAutoFit/>
          </a:bodyPr>
          <a:lstStyle/>
          <a:p>
            <a:r>
              <a:rPr lang="en-GB" u="sng" dirty="0"/>
              <a:t>An evil spirit</a:t>
            </a:r>
            <a:r>
              <a:rPr lang="en-GB" dirty="0"/>
              <a:t> possessing a man living in the tombs: ‘Jesus, Son of the Most High God!  What do you want with me?’</a:t>
            </a:r>
          </a:p>
        </p:txBody>
      </p:sp>
      <p:sp>
        <p:nvSpPr>
          <p:cNvPr id="13" name="TextBox 12"/>
          <p:cNvSpPr txBox="1"/>
          <p:nvPr/>
        </p:nvSpPr>
        <p:spPr>
          <a:xfrm>
            <a:off x="1659035" y="4365104"/>
            <a:ext cx="7452320" cy="369332"/>
          </a:xfrm>
          <a:prstGeom prst="rect">
            <a:avLst/>
          </a:prstGeom>
          <a:noFill/>
        </p:spPr>
        <p:txBody>
          <a:bodyPr wrap="square" rtlCol="0">
            <a:spAutoFit/>
          </a:bodyPr>
          <a:lstStyle/>
          <a:p>
            <a:r>
              <a:rPr lang="en-GB" u="sng" dirty="0"/>
              <a:t>God,</a:t>
            </a:r>
            <a:r>
              <a:rPr lang="en-GB" dirty="0"/>
              <a:t> at the </a:t>
            </a:r>
            <a:r>
              <a:rPr lang="en-GB" u="sng" dirty="0"/>
              <a:t>Transfiguration</a:t>
            </a:r>
            <a:r>
              <a:rPr lang="en-GB" dirty="0"/>
              <a:t>: ‘This is my own dear Son – listen to him!’</a:t>
            </a:r>
          </a:p>
        </p:txBody>
      </p:sp>
      <p:sp>
        <p:nvSpPr>
          <p:cNvPr id="14" name="TextBox 13"/>
          <p:cNvSpPr txBox="1"/>
          <p:nvPr/>
        </p:nvSpPr>
        <p:spPr>
          <a:xfrm>
            <a:off x="1659035" y="4869160"/>
            <a:ext cx="7305453" cy="646331"/>
          </a:xfrm>
          <a:prstGeom prst="rect">
            <a:avLst/>
          </a:prstGeom>
          <a:noFill/>
        </p:spPr>
        <p:txBody>
          <a:bodyPr wrap="square" rtlCol="0">
            <a:spAutoFit/>
          </a:bodyPr>
          <a:lstStyle/>
          <a:p>
            <a:r>
              <a:rPr lang="en-GB" u="sng" dirty="0"/>
              <a:t>Jesus,</a:t>
            </a:r>
            <a:r>
              <a:rPr lang="en-GB" dirty="0"/>
              <a:t> when teaching: ‘No one knows, however, when that hour or hour will come – neither the angels in heaven or the Son.’</a:t>
            </a:r>
          </a:p>
        </p:txBody>
      </p:sp>
      <p:sp>
        <p:nvSpPr>
          <p:cNvPr id="15" name="TextBox 14"/>
          <p:cNvSpPr txBox="1"/>
          <p:nvPr/>
        </p:nvSpPr>
        <p:spPr>
          <a:xfrm>
            <a:off x="1691680" y="5515491"/>
            <a:ext cx="7419675" cy="646331"/>
          </a:xfrm>
          <a:prstGeom prst="rect">
            <a:avLst/>
          </a:prstGeom>
          <a:noFill/>
        </p:spPr>
        <p:txBody>
          <a:bodyPr wrap="square" rtlCol="0">
            <a:spAutoFit/>
          </a:bodyPr>
          <a:lstStyle/>
          <a:p>
            <a:r>
              <a:rPr lang="en-GB" u="sng" dirty="0"/>
              <a:t>Jesus</a:t>
            </a:r>
            <a:r>
              <a:rPr lang="en-GB" dirty="0"/>
              <a:t>, at his </a:t>
            </a:r>
            <a:r>
              <a:rPr lang="en-GB" u="sng" dirty="0"/>
              <a:t>trial before the High Priest</a:t>
            </a:r>
            <a:r>
              <a:rPr lang="en-GB" dirty="0"/>
              <a:t>.  He is asked if he is the Messiah, the Son of the Blessed God.  To this, Jesus replies, ‘I am’.</a:t>
            </a:r>
          </a:p>
        </p:txBody>
      </p:sp>
      <p:sp>
        <p:nvSpPr>
          <p:cNvPr id="16" name="TextBox 15"/>
          <p:cNvSpPr txBox="1"/>
          <p:nvPr/>
        </p:nvSpPr>
        <p:spPr>
          <a:xfrm>
            <a:off x="1659035" y="6309320"/>
            <a:ext cx="7484965" cy="646331"/>
          </a:xfrm>
          <a:prstGeom prst="rect">
            <a:avLst/>
          </a:prstGeom>
          <a:noFill/>
        </p:spPr>
        <p:txBody>
          <a:bodyPr wrap="square" rtlCol="0">
            <a:spAutoFit/>
          </a:bodyPr>
          <a:lstStyle/>
          <a:p>
            <a:r>
              <a:rPr lang="en-GB" u="sng" dirty="0"/>
              <a:t>The army officer</a:t>
            </a:r>
            <a:r>
              <a:rPr lang="en-GB" dirty="0"/>
              <a:t> standing at the cross when </a:t>
            </a:r>
            <a:r>
              <a:rPr lang="en-GB" u="sng" dirty="0"/>
              <a:t>Jesus dies</a:t>
            </a:r>
            <a:r>
              <a:rPr lang="en-GB" dirty="0"/>
              <a:t>: ‘This man really was the Son of God.’</a:t>
            </a:r>
          </a:p>
        </p:txBody>
      </p:sp>
      <p:sp>
        <p:nvSpPr>
          <p:cNvPr id="17" name="TextBox 16"/>
          <p:cNvSpPr txBox="1"/>
          <p:nvPr/>
        </p:nvSpPr>
        <p:spPr>
          <a:xfrm>
            <a:off x="1691680" y="1412776"/>
            <a:ext cx="7200800" cy="646331"/>
          </a:xfrm>
          <a:prstGeom prst="rect">
            <a:avLst/>
          </a:prstGeom>
          <a:noFill/>
        </p:spPr>
        <p:txBody>
          <a:bodyPr wrap="square" rtlCol="0">
            <a:spAutoFit/>
          </a:bodyPr>
          <a:lstStyle/>
          <a:p>
            <a:r>
              <a:rPr lang="en-GB" u="sng" dirty="0">
                <a:solidFill>
                  <a:schemeClr val="dk1"/>
                </a:solidFill>
              </a:rPr>
              <a:t>Mark</a:t>
            </a:r>
            <a:r>
              <a:rPr lang="en-GB" dirty="0">
                <a:solidFill>
                  <a:schemeClr val="dk1"/>
                </a:solidFill>
              </a:rPr>
              <a:t>: ‘This is the good news about Jesus Christ, the Son of God’</a:t>
            </a:r>
            <a:endParaRPr lang="en-GB" dirty="0"/>
          </a:p>
          <a:p>
            <a:endParaRPr lang="en-GB" dirty="0"/>
          </a:p>
        </p:txBody>
      </p:sp>
      <p:sp>
        <p:nvSpPr>
          <p:cNvPr id="18" name="TextBox 17"/>
          <p:cNvSpPr txBox="1"/>
          <p:nvPr/>
        </p:nvSpPr>
        <p:spPr>
          <a:xfrm>
            <a:off x="1691680" y="2204864"/>
            <a:ext cx="7272808" cy="369332"/>
          </a:xfrm>
          <a:prstGeom prst="rect">
            <a:avLst/>
          </a:prstGeom>
          <a:noFill/>
        </p:spPr>
        <p:txBody>
          <a:bodyPr wrap="square" rtlCol="0">
            <a:spAutoFit/>
          </a:bodyPr>
          <a:lstStyle/>
          <a:p>
            <a:r>
              <a:rPr lang="en-GB" u="sng" dirty="0">
                <a:solidFill>
                  <a:schemeClr val="dk1"/>
                </a:solidFill>
              </a:rPr>
              <a:t>God,</a:t>
            </a:r>
            <a:r>
              <a:rPr lang="en-GB" dirty="0">
                <a:solidFill>
                  <a:schemeClr val="dk1"/>
                </a:solidFill>
              </a:rPr>
              <a:t> at Jesus’ </a:t>
            </a:r>
            <a:r>
              <a:rPr lang="en-GB" u="sng" dirty="0">
                <a:solidFill>
                  <a:schemeClr val="dk1"/>
                </a:solidFill>
              </a:rPr>
              <a:t>baptism</a:t>
            </a:r>
            <a:r>
              <a:rPr lang="en-GB" dirty="0">
                <a:solidFill>
                  <a:schemeClr val="dk1"/>
                </a:solidFill>
              </a:rPr>
              <a:t>: ‘You are my own dear Son.  I am pleased with you</a:t>
            </a:r>
            <a:r>
              <a:rPr lang="en-GB" dirty="0" smtClean="0">
                <a:solidFill>
                  <a:schemeClr val="dk1"/>
                </a:solidFill>
              </a:rPr>
              <a:t>.’</a:t>
            </a:r>
            <a:endParaRPr lang="en-GB" dirty="0"/>
          </a:p>
        </p:txBody>
      </p:sp>
      <p:sp>
        <p:nvSpPr>
          <p:cNvPr id="19" name="TextBox 18"/>
          <p:cNvSpPr txBox="1"/>
          <p:nvPr/>
        </p:nvSpPr>
        <p:spPr>
          <a:xfrm>
            <a:off x="1691680" y="2852936"/>
            <a:ext cx="7200800" cy="369332"/>
          </a:xfrm>
          <a:prstGeom prst="rect">
            <a:avLst/>
          </a:prstGeom>
          <a:noFill/>
        </p:spPr>
        <p:txBody>
          <a:bodyPr wrap="square" rtlCol="0">
            <a:spAutoFit/>
          </a:bodyPr>
          <a:lstStyle/>
          <a:p>
            <a:r>
              <a:rPr lang="en-GB" u="sng" dirty="0">
                <a:solidFill>
                  <a:schemeClr val="dk1"/>
                </a:solidFill>
              </a:rPr>
              <a:t>Evil spirits</a:t>
            </a:r>
            <a:r>
              <a:rPr lang="en-GB" dirty="0">
                <a:solidFill>
                  <a:schemeClr val="dk1"/>
                </a:solidFill>
              </a:rPr>
              <a:t>: ‘You are the Son of God</a:t>
            </a:r>
            <a:r>
              <a:rPr lang="en-GB" dirty="0" smtClean="0">
                <a:solidFill>
                  <a:schemeClr val="dk1"/>
                </a:solidFill>
              </a:rPr>
              <a:t>!’</a:t>
            </a:r>
            <a:endParaRPr lang="en-GB" dirty="0"/>
          </a:p>
        </p:txBody>
      </p:sp>
    </p:spTree>
    <p:extLst>
      <p:ext uri="{BB962C8B-B14F-4D97-AF65-F5344CB8AC3E}">
        <p14:creationId xmlns:p14="http://schemas.microsoft.com/office/powerpoint/2010/main" val="415547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accent1"/>
            </a:solidFill>
          </a:ln>
        </p:spPr>
        <p:txBody>
          <a:bodyPr/>
          <a:lstStyle/>
          <a:p>
            <a:r>
              <a:rPr lang="en-GB" dirty="0" smtClean="0"/>
              <a:t>Peter’s Declaration about Jesus</a:t>
            </a:r>
            <a:endParaRPr lang="en-GB" dirty="0"/>
          </a:p>
        </p:txBody>
      </p:sp>
      <p:sp>
        <p:nvSpPr>
          <p:cNvPr id="3" name="Content Placeholder 2"/>
          <p:cNvSpPr>
            <a:spLocks noGrp="1"/>
          </p:cNvSpPr>
          <p:nvPr>
            <p:ph idx="1"/>
          </p:nvPr>
        </p:nvSpPr>
        <p:spPr>
          <a:xfrm>
            <a:off x="457200" y="1600200"/>
            <a:ext cx="8229600" cy="4925144"/>
          </a:xfrm>
          <a:solidFill>
            <a:schemeClr val="accent3">
              <a:lumMod val="40000"/>
              <a:lumOff val="60000"/>
            </a:schemeClr>
          </a:solidFill>
          <a:ln>
            <a:solidFill>
              <a:schemeClr val="accent1"/>
            </a:solidFill>
          </a:ln>
        </p:spPr>
        <p:txBody>
          <a:bodyPr>
            <a:normAutofit lnSpcReduction="10000"/>
          </a:bodyPr>
          <a:lstStyle/>
          <a:p>
            <a:pPr marL="0" indent="0">
              <a:buNone/>
            </a:pPr>
            <a:r>
              <a:rPr lang="en-GB" b="1" i="1" u="sng" dirty="0" smtClean="0"/>
              <a:t>Learning Intentions:</a:t>
            </a:r>
          </a:p>
          <a:p>
            <a:endParaRPr lang="en-GB" dirty="0" smtClean="0"/>
          </a:p>
          <a:p>
            <a:r>
              <a:rPr lang="en-GB" dirty="0" smtClean="0"/>
              <a:t>I can explain the meaning of ‘Christ/Messiah’;</a:t>
            </a:r>
          </a:p>
          <a:p>
            <a:endParaRPr lang="en-GB" dirty="0" smtClean="0"/>
          </a:p>
          <a:p>
            <a:r>
              <a:rPr lang="en-GB" dirty="0" smtClean="0"/>
              <a:t>I can give an account of Peter’s declaration about Jesus;</a:t>
            </a:r>
          </a:p>
          <a:p>
            <a:endParaRPr lang="en-GB" dirty="0" smtClean="0"/>
          </a:p>
          <a:p>
            <a:r>
              <a:rPr lang="en-GB" dirty="0" smtClean="0"/>
              <a:t>I understand and can explain the conversation that followed between Peter and Jesus.</a:t>
            </a:r>
            <a:endParaRPr lang="en-GB" dirty="0"/>
          </a:p>
        </p:txBody>
      </p:sp>
    </p:spTree>
    <p:extLst>
      <p:ext uri="{BB962C8B-B14F-4D97-AF65-F5344CB8AC3E}">
        <p14:creationId xmlns:p14="http://schemas.microsoft.com/office/powerpoint/2010/main" val="42054689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1738536" cy="432048"/>
          </a:xfrm>
          <a:solidFill>
            <a:schemeClr val="accent2">
              <a:lumMod val="40000"/>
              <a:lumOff val="60000"/>
            </a:schemeClr>
          </a:solidFill>
          <a:ln>
            <a:solidFill>
              <a:schemeClr val="accent1"/>
            </a:solidFill>
          </a:ln>
        </p:spPr>
        <p:txBody>
          <a:bodyPr>
            <a:normAutofit/>
          </a:bodyPr>
          <a:lstStyle/>
          <a:p>
            <a:r>
              <a:rPr lang="en-GB" sz="2000" dirty="0" smtClean="0"/>
              <a:t>Task 1</a:t>
            </a:r>
            <a:endParaRPr lang="en-GB" sz="2000" dirty="0"/>
          </a:p>
        </p:txBody>
      </p:sp>
      <p:sp>
        <p:nvSpPr>
          <p:cNvPr id="3" name="Content Placeholder 2"/>
          <p:cNvSpPr>
            <a:spLocks noGrp="1"/>
          </p:cNvSpPr>
          <p:nvPr>
            <p:ph idx="1"/>
          </p:nvPr>
        </p:nvSpPr>
        <p:spPr>
          <a:xfrm>
            <a:off x="107504" y="666917"/>
            <a:ext cx="8856984" cy="1321924"/>
          </a:xfrm>
          <a:solidFill>
            <a:schemeClr val="accent3">
              <a:lumMod val="40000"/>
              <a:lumOff val="60000"/>
            </a:schemeClr>
          </a:solidFill>
          <a:ln>
            <a:solidFill>
              <a:schemeClr val="accent1"/>
            </a:solidFill>
          </a:ln>
        </p:spPr>
        <p:txBody>
          <a:bodyPr>
            <a:normAutofit/>
          </a:bodyPr>
          <a:lstStyle/>
          <a:p>
            <a:r>
              <a:rPr lang="en-GB" sz="2400" dirty="0" smtClean="0"/>
              <a:t>Turn to page 8 of your Set Text booklet;</a:t>
            </a:r>
          </a:p>
          <a:p>
            <a:r>
              <a:rPr lang="en-GB" sz="2400" dirty="0" smtClean="0"/>
              <a:t>Read Peter’s declaration about Jesus and answer the seven questions that follow.</a:t>
            </a:r>
          </a:p>
        </p:txBody>
      </p:sp>
      <p:sp>
        <p:nvSpPr>
          <p:cNvPr id="4" name="Title 1"/>
          <p:cNvSpPr txBox="1">
            <a:spLocks/>
          </p:cNvSpPr>
          <p:nvPr/>
        </p:nvSpPr>
        <p:spPr>
          <a:xfrm>
            <a:off x="107504" y="2204864"/>
            <a:ext cx="1944216" cy="432048"/>
          </a:xfrm>
          <a:prstGeom prst="rect">
            <a:avLst/>
          </a:prstGeom>
          <a:solidFill>
            <a:schemeClr val="accent2">
              <a:lumMod val="40000"/>
              <a:lumOff val="60000"/>
            </a:schemeClr>
          </a:solidFill>
          <a:ln>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smtClean="0"/>
              <a:t>Task 2</a:t>
            </a:r>
            <a:endParaRPr lang="en-GB" sz="2000" dirty="0"/>
          </a:p>
        </p:txBody>
      </p:sp>
      <p:sp>
        <p:nvSpPr>
          <p:cNvPr id="5" name="Content Placeholder 2"/>
          <p:cNvSpPr txBox="1">
            <a:spLocks/>
          </p:cNvSpPr>
          <p:nvPr/>
        </p:nvSpPr>
        <p:spPr>
          <a:xfrm>
            <a:off x="88828" y="2636912"/>
            <a:ext cx="8860852" cy="1343031"/>
          </a:xfrm>
          <a:prstGeom prst="rect">
            <a:avLst/>
          </a:prstGeom>
          <a:solidFill>
            <a:schemeClr val="accent3">
              <a:lumMod val="40000"/>
              <a:lumOff val="60000"/>
            </a:schemeClr>
          </a:solidFill>
          <a:ln>
            <a:solidFill>
              <a:schemeClr val="accent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smtClean="0"/>
              <a:t>Turn to page 22 of your Textbook;</a:t>
            </a:r>
          </a:p>
          <a:p>
            <a:r>
              <a:rPr lang="en-GB" sz="2400" dirty="0" smtClean="0"/>
              <a:t>Read through the analysis of Peter’s declaration and answer the four ‘For your folder’ questions in full sentences.</a:t>
            </a:r>
            <a:endParaRPr lang="en-GB" sz="2400" dirty="0"/>
          </a:p>
        </p:txBody>
      </p:sp>
      <p:sp>
        <p:nvSpPr>
          <p:cNvPr id="6" name="TextBox 5"/>
          <p:cNvSpPr txBox="1"/>
          <p:nvPr/>
        </p:nvSpPr>
        <p:spPr>
          <a:xfrm>
            <a:off x="7365504" y="1534815"/>
            <a:ext cx="1584176" cy="461665"/>
          </a:xfrm>
          <a:prstGeom prst="rect">
            <a:avLst/>
          </a:prstGeom>
          <a:solidFill>
            <a:srgbClr val="FFFF00"/>
          </a:solidFill>
          <a:ln>
            <a:solidFill>
              <a:schemeClr val="accent1"/>
            </a:solidFill>
          </a:ln>
        </p:spPr>
        <p:txBody>
          <a:bodyPr wrap="square" rtlCol="0">
            <a:spAutoFit/>
          </a:bodyPr>
          <a:lstStyle/>
          <a:p>
            <a:r>
              <a:rPr lang="en-GB" sz="2400" dirty="0" smtClean="0"/>
              <a:t>8 minutes</a:t>
            </a:r>
            <a:endParaRPr lang="en-GB" sz="2400" dirty="0"/>
          </a:p>
        </p:txBody>
      </p:sp>
      <p:sp>
        <p:nvSpPr>
          <p:cNvPr id="7" name="TextBox 6"/>
          <p:cNvSpPr txBox="1"/>
          <p:nvPr/>
        </p:nvSpPr>
        <p:spPr>
          <a:xfrm>
            <a:off x="7365504" y="3518278"/>
            <a:ext cx="1584176" cy="461665"/>
          </a:xfrm>
          <a:prstGeom prst="rect">
            <a:avLst/>
          </a:prstGeom>
          <a:solidFill>
            <a:srgbClr val="FFFF00"/>
          </a:solidFill>
          <a:ln>
            <a:solidFill>
              <a:schemeClr val="accent1"/>
            </a:solidFill>
          </a:ln>
        </p:spPr>
        <p:txBody>
          <a:bodyPr wrap="square" rtlCol="0">
            <a:spAutoFit/>
          </a:bodyPr>
          <a:lstStyle/>
          <a:p>
            <a:r>
              <a:rPr lang="en-GB" sz="2400" dirty="0" smtClean="0"/>
              <a:t>12 minutes</a:t>
            </a:r>
            <a:endParaRPr lang="en-GB" sz="2400" dirty="0"/>
          </a:p>
        </p:txBody>
      </p:sp>
      <p:sp>
        <p:nvSpPr>
          <p:cNvPr id="8" name="Title 1"/>
          <p:cNvSpPr txBox="1">
            <a:spLocks/>
          </p:cNvSpPr>
          <p:nvPr/>
        </p:nvSpPr>
        <p:spPr>
          <a:xfrm>
            <a:off x="107504" y="4365104"/>
            <a:ext cx="1738536" cy="432048"/>
          </a:xfrm>
          <a:prstGeom prst="rect">
            <a:avLst/>
          </a:prstGeom>
          <a:solidFill>
            <a:schemeClr val="accent2">
              <a:lumMod val="40000"/>
              <a:lumOff val="60000"/>
            </a:schemeClr>
          </a:solidFill>
          <a:ln>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smtClean="0"/>
              <a:t>Task 3</a:t>
            </a:r>
            <a:endParaRPr lang="en-GB" sz="2000" dirty="0"/>
          </a:p>
        </p:txBody>
      </p:sp>
      <p:sp>
        <p:nvSpPr>
          <p:cNvPr id="10" name="Content Placeholder 2"/>
          <p:cNvSpPr txBox="1">
            <a:spLocks/>
          </p:cNvSpPr>
          <p:nvPr/>
        </p:nvSpPr>
        <p:spPr>
          <a:xfrm>
            <a:off x="107504" y="4843264"/>
            <a:ext cx="8860852" cy="1343031"/>
          </a:xfrm>
          <a:prstGeom prst="rect">
            <a:avLst/>
          </a:prstGeom>
          <a:solidFill>
            <a:schemeClr val="accent3">
              <a:lumMod val="40000"/>
              <a:lumOff val="60000"/>
            </a:schemeClr>
          </a:solidFill>
          <a:ln>
            <a:solidFill>
              <a:schemeClr val="accent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smtClean="0"/>
              <a:t>Pair discussion question:</a:t>
            </a:r>
          </a:p>
          <a:p>
            <a:r>
              <a:rPr lang="en-GB" sz="2400" i="1" u="sng" dirty="0" smtClean="0"/>
              <a:t>Why is it important for Christians that Jesus was identified as the Messiah, and not just a good man?</a:t>
            </a:r>
            <a:endParaRPr lang="en-GB" sz="2400" i="1" u="sng" dirty="0"/>
          </a:p>
        </p:txBody>
      </p:sp>
      <p:sp>
        <p:nvSpPr>
          <p:cNvPr id="11" name="TextBox 10"/>
          <p:cNvSpPr txBox="1"/>
          <p:nvPr/>
        </p:nvSpPr>
        <p:spPr>
          <a:xfrm>
            <a:off x="7384180" y="5724630"/>
            <a:ext cx="1584176" cy="461665"/>
          </a:xfrm>
          <a:prstGeom prst="rect">
            <a:avLst/>
          </a:prstGeom>
          <a:solidFill>
            <a:srgbClr val="FFFF00"/>
          </a:solidFill>
          <a:ln>
            <a:solidFill>
              <a:schemeClr val="accent1"/>
            </a:solidFill>
          </a:ln>
        </p:spPr>
        <p:txBody>
          <a:bodyPr wrap="square" rtlCol="0">
            <a:spAutoFit/>
          </a:bodyPr>
          <a:lstStyle/>
          <a:p>
            <a:r>
              <a:rPr lang="en-GB" sz="2400" dirty="0"/>
              <a:t>5</a:t>
            </a:r>
            <a:r>
              <a:rPr lang="en-GB" sz="2400" dirty="0" smtClean="0"/>
              <a:t> minutes</a:t>
            </a:r>
            <a:endParaRPr lang="en-GB" sz="2400" dirty="0"/>
          </a:p>
        </p:txBody>
      </p:sp>
    </p:spTree>
    <p:extLst>
      <p:ext uri="{BB962C8B-B14F-4D97-AF65-F5344CB8AC3E}">
        <p14:creationId xmlns:p14="http://schemas.microsoft.com/office/powerpoint/2010/main" val="23284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P spid="7" grpId="0" animBg="1"/>
      <p:bldP spid="8"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755650" y="0"/>
            <a:ext cx="7772400" cy="1484313"/>
          </a:xfrm>
        </p:spPr>
        <p:txBody>
          <a:bodyPr/>
          <a:lstStyle/>
          <a:p>
            <a:r>
              <a:rPr lang="en-GB" sz="4000" b="1">
                <a:latin typeface="Comic Sans MS" pitchFamily="66" charset="0"/>
              </a:rPr>
              <a:t>Peter’s Declaration</a:t>
            </a:r>
          </a:p>
        </p:txBody>
      </p:sp>
      <p:pic>
        <p:nvPicPr>
          <p:cNvPr id="26628" name="Picture 4" descr="a_palestine_map_jesus_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052513"/>
            <a:ext cx="4752527" cy="5610225"/>
          </a:xfrm>
          <a:prstGeom prst="rect">
            <a:avLst/>
          </a:prstGeom>
          <a:noFill/>
          <a:extLst>
            <a:ext uri="{909E8E84-426E-40DD-AFC4-6F175D3DCCD1}">
              <a14:hiddenFill xmlns:a14="http://schemas.microsoft.com/office/drawing/2010/main">
                <a:solidFill>
                  <a:srgbClr val="FFFFFF"/>
                </a:solidFill>
              </a14:hiddenFill>
            </a:ext>
          </a:extLst>
        </p:spPr>
      </p:pic>
      <p:sp>
        <p:nvSpPr>
          <p:cNvPr id="26629" name="Line 5"/>
          <p:cNvSpPr>
            <a:spLocks noChangeShapeType="1"/>
          </p:cNvSpPr>
          <p:nvPr/>
        </p:nvSpPr>
        <p:spPr bwMode="auto">
          <a:xfrm flipV="1">
            <a:off x="1403350" y="2133599"/>
            <a:ext cx="4248770" cy="2663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0" name="Text Box 6"/>
          <p:cNvSpPr txBox="1">
            <a:spLocks noChangeArrowheads="1"/>
          </p:cNvSpPr>
          <p:nvPr/>
        </p:nvSpPr>
        <p:spPr bwMode="auto">
          <a:xfrm>
            <a:off x="323850" y="4797425"/>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atin typeface="Comic Sans MS" pitchFamily="66" charset="0"/>
              </a:rPr>
              <a:t>Caesarea Philippi</a:t>
            </a:r>
          </a:p>
        </p:txBody>
      </p:sp>
    </p:spTree>
    <p:extLst>
      <p:ext uri="{BB962C8B-B14F-4D97-AF65-F5344CB8AC3E}">
        <p14:creationId xmlns:p14="http://schemas.microsoft.com/office/powerpoint/2010/main" val="26943262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AutoShape 4"/>
          <p:cNvSpPr>
            <a:spLocks noChangeArrowheads="1"/>
          </p:cNvSpPr>
          <p:nvPr/>
        </p:nvSpPr>
        <p:spPr bwMode="auto">
          <a:xfrm>
            <a:off x="395288" y="1844675"/>
            <a:ext cx="3600450" cy="1944688"/>
          </a:xfrm>
          <a:prstGeom prst="wedgeEllipseCallout">
            <a:avLst>
              <a:gd name="adj1" fmla="val -43750"/>
              <a:gd name="adj2" fmla="val 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dirty="0"/>
          </a:p>
          <a:p>
            <a:pPr algn="ctr"/>
            <a:r>
              <a:rPr lang="en-GB" dirty="0"/>
              <a:t>Who do people say I am?</a:t>
            </a:r>
          </a:p>
        </p:txBody>
      </p:sp>
      <p:sp>
        <p:nvSpPr>
          <p:cNvPr id="21509" name="AutoShape 5"/>
          <p:cNvSpPr>
            <a:spLocks noChangeArrowheads="1"/>
          </p:cNvSpPr>
          <p:nvPr/>
        </p:nvSpPr>
        <p:spPr bwMode="auto">
          <a:xfrm>
            <a:off x="5292725" y="1196975"/>
            <a:ext cx="3455988" cy="2016125"/>
          </a:xfrm>
          <a:prstGeom prst="wedgeEllipseCallout">
            <a:avLst>
              <a:gd name="adj1" fmla="val -62171"/>
              <a:gd name="adj2" fmla="val 6362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a:p>
          <a:p>
            <a:pPr algn="ctr"/>
            <a:endParaRPr lang="en-GB"/>
          </a:p>
          <a:p>
            <a:pPr algn="ctr"/>
            <a:r>
              <a:rPr lang="en-GB"/>
              <a:t>Who do you say I am?</a:t>
            </a:r>
          </a:p>
        </p:txBody>
      </p:sp>
      <p:sp>
        <p:nvSpPr>
          <p:cNvPr id="21510" name="AutoShape 6"/>
          <p:cNvSpPr>
            <a:spLocks noChangeArrowheads="1"/>
          </p:cNvSpPr>
          <p:nvPr/>
        </p:nvSpPr>
        <p:spPr bwMode="auto">
          <a:xfrm>
            <a:off x="755650" y="4149725"/>
            <a:ext cx="2592388" cy="2159000"/>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You are the Messiah!</a:t>
            </a:r>
          </a:p>
        </p:txBody>
      </p:sp>
      <p:pic>
        <p:nvPicPr>
          <p:cNvPr id="21512" name="Picture 8" descr="3194950746_957fa0a9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3789363"/>
            <a:ext cx="3825875" cy="2547937"/>
          </a:xfrm>
          <a:prstGeom prst="rect">
            <a:avLst/>
          </a:prstGeom>
          <a:noFill/>
          <a:extLst>
            <a:ext uri="{909E8E84-426E-40DD-AFC4-6F175D3DCCD1}">
              <a14:hiddenFill xmlns:a14="http://schemas.microsoft.com/office/drawing/2010/main">
                <a:solidFill>
                  <a:srgbClr val="FFFFFF"/>
                </a:solidFill>
              </a14:hiddenFill>
            </a:ext>
          </a:extLst>
        </p:spPr>
      </p:pic>
      <p:sp>
        <p:nvSpPr>
          <p:cNvPr id="21513" name="Line 9"/>
          <p:cNvSpPr>
            <a:spLocks noChangeShapeType="1"/>
          </p:cNvSpPr>
          <p:nvPr/>
        </p:nvSpPr>
        <p:spPr bwMode="auto">
          <a:xfrm flipV="1">
            <a:off x="3468687" y="5229225"/>
            <a:ext cx="936625" cy="5000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5" name="Text Box 11"/>
          <p:cNvSpPr txBox="1">
            <a:spLocks noChangeArrowheads="1"/>
          </p:cNvSpPr>
          <p:nvPr/>
        </p:nvSpPr>
        <p:spPr bwMode="auto">
          <a:xfrm>
            <a:off x="2339975" y="660400"/>
            <a:ext cx="2663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dirty="0"/>
              <a:t>John the Baptist, Elijah or one of the prophets</a:t>
            </a:r>
          </a:p>
        </p:txBody>
      </p:sp>
      <p:sp>
        <p:nvSpPr>
          <p:cNvPr id="21516" name="Line 12"/>
          <p:cNvSpPr>
            <a:spLocks noChangeShapeType="1"/>
          </p:cNvSpPr>
          <p:nvPr/>
        </p:nvSpPr>
        <p:spPr bwMode="auto">
          <a:xfrm flipH="1">
            <a:off x="3492500" y="3573463"/>
            <a:ext cx="1295400" cy="86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Line 9"/>
          <p:cNvSpPr>
            <a:spLocks noChangeShapeType="1"/>
          </p:cNvSpPr>
          <p:nvPr/>
        </p:nvSpPr>
        <p:spPr bwMode="auto">
          <a:xfrm flipV="1">
            <a:off x="2708275" y="1301750"/>
            <a:ext cx="784225" cy="5784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8657420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310467" y="287871"/>
            <a:ext cx="3600450" cy="1739900"/>
          </a:xfrm>
          <a:prstGeom prst="rect">
            <a:avLst/>
          </a:prstGeom>
          <a:solidFill>
            <a:schemeClr val="accent2">
              <a:lumMod val="20000"/>
              <a:lumOff val="80000"/>
            </a:schemeClr>
          </a:solidFill>
          <a:ln>
            <a:solidFill>
              <a:schemeClr val="tx1"/>
            </a:solidFill>
          </a:ln>
          <a:effectLst/>
        </p:spPr>
        <p:txBody>
          <a:bodyPr>
            <a:spAutoFit/>
          </a:bodyPr>
          <a:lstStyle/>
          <a:p>
            <a:pPr algn="ctr">
              <a:spcBef>
                <a:spcPct val="50000"/>
              </a:spcBef>
            </a:pPr>
            <a:r>
              <a:rPr lang="en-GB" sz="3600" i="1" dirty="0" smtClean="0"/>
              <a:t>“The </a:t>
            </a:r>
            <a:r>
              <a:rPr lang="en-GB" sz="3600" i="1" dirty="0"/>
              <a:t>Son of Man </a:t>
            </a:r>
            <a:r>
              <a:rPr lang="en-GB" sz="3600" b="1" i="1" u="sng" dirty="0"/>
              <a:t>must </a:t>
            </a:r>
            <a:r>
              <a:rPr lang="en-GB" sz="3600" i="1" dirty="0"/>
              <a:t>suffer and </a:t>
            </a:r>
            <a:r>
              <a:rPr lang="en-GB" sz="3600" i="1" dirty="0" smtClean="0"/>
              <a:t>die”</a:t>
            </a:r>
            <a:endParaRPr lang="en-GB" sz="3600" i="1" dirty="0"/>
          </a:p>
        </p:txBody>
      </p:sp>
      <p:pic>
        <p:nvPicPr>
          <p:cNvPr id="22534" name="Picture 6" descr="hello_my_name_is_peter_blue_mug-rcfc2d21c41ae45e491c2332ca8ff42ac_x7jgr_8byvr_5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548680"/>
            <a:ext cx="3797300" cy="3797300"/>
          </a:xfrm>
          <a:prstGeom prst="rect">
            <a:avLst/>
          </a:prstGeom>
          <a:noFill/>
          <a:extLst>
            <a:ext uri="{909E8E84-426E-40DD-AFC4-6F175D3DCCD1}">
              <a14:hiddenFill xmlns:a14="http://schemas.microsoft.com/office/drawing/2010/main">
                <a:solidFill>
                  <a:srgbClr val="FFFFFF"/>
                </a:solidFill>
              </a14:hiddenFill>
            </a:ext>
          </a:extLst>
        </p:spPr>
      </p:pic>
      <p:sp>
        <p:nvSpPr>
          <p:cNvPr id="22535" name="Line 7"/>
          <p:cNvSpPr>
            <a:spLocks noChangeShapeType="1"/>
          </p:cNvSpPr>
          <p:nvPr/>
        </p:nvSpPr>
        <p:spPr bwMode="auto">
          <a:xfrm>
            <a:off x="3910916" y="1418630"/>
            <a:ext cx="1633427" cy="121828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36" name="Line 8"/>
          <p:cNvSpPr>
            <a:spLocks noChangeShapeType="1"/>
          </p:cNvSpPr>
          <p:nvPr/>
        </p:nvSpPr>
        <p:spPr bwMode="auto">
          <a:xfrm flipH="1">
            <a:off x="5076825" y="4076700"/>
            <a:ext cx="935038" cy="8651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2538" name="Picture 10" descr="ANd9GcRGmPodWRk6b4kB-J36FByt_Vayg_5_310l8KP_165AAK3mMcawXuA4g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075" y="4437063"/>
            <a:ext cx="1895475" cy="1944687"/>
          </a:xfrm>
          <a:prstGeom prst="rect">
            <a:avLst/>
          </a:prstGeom>
          <a:noFill/>
          <a:extLst>
            <a:ext uri="{909E8E84-426E-40DD-AFC4-6F175D3DCCD1}">
              <a14:hiddenFill xmlns:a14="http://schemas.microsoft.com/office/drawing/2010/main">
                <a:solidFill>
                  <a:srgbClr val="FFFFFF"/>
                </a:solidFill>
              </a14:hiddenFill>
            </a:ext>
          </a:extLst>
        </p:spPr>
      </p:pic>
      <p:sp>
        <p:nvSpPr>
          <p:cNvPr id="22539" name="AutoShape 11"/>
          <p:cNvSpPr>
            <a:spLocks noChangeArrowheads="1"/>
          </p:cNvSpPr>
          <p:nvPr/>
        </p:nvSpPr>
        <p:spPr bwMode="auto">
          <a:xfrm>
            <a:off x="107951" y="3136250"/>
            <a:ext cx="2303462" cy="1439863"/>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dirty="0"/>
          </a:p>
          <a:p>
            <a:pPr algn="ctr"/>
            <a:r>
              <a:rPr lang="en-GB" dirty="0"/>
              <a:t>MAN</a:t>
            </a:r>
          </a:p>
        </p:txBody>
      </p:sp>
      <p:sp>
        <p:nvSpPr>
          <p:cNvPr id="22540" name="Line 12"/>
          <p:cNvSpPr>
            <a:spLocks noChangeShapeType="1"/>
          </p:cNvSpPr>
          <p:nvPr/>
        </p:nvSpPr>
        <p:spPr bwMode="auto">
          <a:xfrm flipH="1" flipV="1">
            <a:off x="2110692" y="4812435"/>
            <a:ext cx="64770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355187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solidFill>
            <a:srgbClr val="92D050"/>
          </a:solidFill>
          <a:ln>
            <a:solidFill>
              <a:schemeClr val="accent1"/>
            </a:solidFill>
          </a:ln>
        </p:spPr>
        <p:txBody>
          <a:bodyPr/>
          <a:lstStyle/>
          <a:p>
            <a:r>
              <a:rPr lang="en-GB" dirty="0" smtClean="0"/>
              <a:t>Son of Man </a:t>
            </a:r>
            <a:endParaRPr lang="en-GB" dirty="0"/>
          </a:p>
        </p:txBody>
      </p:sp>
      <p:sp>
        <p:nvSpPr>
          <p:cNvPr id="6" name="Text Placeholder 5"/>
          <p:cNvSpPr>
            <a:spLocks noGrp="1"/>
          </p:cNvSpPr>
          <p:nvPr>
            <p:ph type="body" sz="half" idx="3"/>
          </p:nvPr>
        </p:nvSpPr>
        <p:spPr>
          <a:solidFill>
            <a:srgbClr val="92D050"/>
          </a:solidFill>
          <a:ln>
            <a:solidFill>
              <a:schemeClr val="accent1"/>
            </a:solidFill>
          </a:ln>
        </p:spPr>
        <p:txBody>
          <a:bodyPr/>
          <a:lstStyle/>
          <a:p>
            <a:r>
              <a:rPr lang="en-GB" dirty="0" smtClean="0"/>
              <a:t>Christ / Messiah</a:t>
            </a:r>
            <a:endParaRPr lang="en-GB" dirty="0"/>
          </a:p>
        </p:txBody>
      </p:sp>
      <p:sp>
        <p:nvSpPr>
          <p:cNvPr id="3" name="Content Placeholder 2"/>
          <p:cNvSpPr>
            <a:spLocks noGrp="1"/>
          </p:cNvSpPr>
          <p:nvPr>
            <p:ph sz="half" idx="2"/>
          </p:nvPr>
        </p:nvSpPr>
        <p:spPr>
          <a:xfrm>
            <a:off x="914400" y="2247900"/>
            <a:ext cx="3733800" cy="4277444"/>
          </a:xfrm>
          <a:solidFill>
            <a:schemeClr val="accent3">
              <a:lumMod val="20000"/>
              <a:lumOff val="80000"/>
            </a:schemeClr>
          </a:solidFill>
          <a:ln>
            <a:solidFill>
              <a:schemeClr val="accent1"/>
            </a:solidFill>
          </a:ln>
        </p:spPr>
        <p:txBody>
          <a:bodyPr/>
          <a:lstStyle/>
          <a:p>
            <a:endParaRPr lang="en-GB" dirty="0" smtClean="0"/>
          </a:p>
          <a:p>
            <a:r>
              <a:rPr lang="en-GB" dirty="0" smtClean="0"/>
              <a:t>Jesus is a supernatural being.</a:t>
            </a:r>
          </a:p>
          <a:p>
            <a:r>
              <a:rPr lang="en-GB" dirty="0" smtClean="0"/>
              <a:t>Jesus is approved by God.</a:t>
            </a:r>
          </a:p>
          <a:p>
            <a:r>
              <a:rPr lang="en-GB" dirty="0" smtClean="0"/>
              <a:t>Jesus has the authority of God.</a:t>
            </a:r>
          </a:p>
          <a:p>
            <a:r>
              <a:rPr lang="en-GB" dirty="0" smtClean="0"/>
              <a:t>Jesus still forgives sins. </a:t>
            </a:r>
            <a:endParaRPr lang="en-GB" dirty="0"/>
          </a:p>
        </p:txBody>
      </p:sp>
      <p:sp>
        <p:nvSpPr>
          <p:cNvPr id="7" name="Content Placeholder 6"/>
          <p:cNvSpPr>
            <a:spLocks noGrp="1"/>
          </p:cNvSpPr>
          <p:nvPr>
            <p:ph sz="half" idx="4"/>
          </p:nvPr>
        </p:nvSpPr>
        <p:spPr>
          <a:xfrm>
            <a:off x="4953000" y="2247900"/>
            <a:ext cx="3733800" cy="4421460"/>
          </a:xfrm>
          <a:solidFill>
            <a:schemeClr val="accent3">
              <a:lumMod val="20000"/>
              <a:lumOff val="80000"/>
            </a:schemeClr>
          </a:solidFill>
          <a:ln>
            <a:solidFill>
              <a:schemeClr val="accent1"/>
            </a:solidFill>
          </a:ln>
        </p:spPr>
        <p:txBody>
          <a:bodyPr>
            <a:normAutofit fontScale="92500"/>
          </a:bodyPr>
          <a:lstStyle/>
          <a:p>
            <a:endParaRPr lang="en-GB" dirty="0" smtClean="0"/>
          </a:p>
          <a:p>
            <a:r>
              <a:rPr lang="en-GB" dirty="0" smtClean="0"/>
              <a:t>Connection between OT and NT (proves JC is fulfilment of OT prophecy).</a:t>
            </a:r>
          </a:p>
          <a:p>
            <a:r>
              <a:rPr lang="en-GB" dirty="0" smtClean="0"/>
              <a:t>Therefore JC is the anointed/chosen one…so sin is forgiven.</a:t>
            </a:r>
          </a:p>
          <a:p>
            <a:r>
              <a:rPr lang="en-GB" dirty="0" smtClean="0"/>
              <a:t>God is faithful to his promises- Christians today can rely upon and trust God.</a:t>
            </a:r>
            <a:endParaRPr lang="en-GB" dirty="0"/>
          </a:p>
        </p:txBody>
      </p:sp>
    </p:spTree>
    <p:extLst>
      <p:ext uri="{BB962C8B-B14F-4D97-AF65-F5344CB8AC3E}">
        <p14:creationId xmlns:p14="http://schemas.microsoft.com/office/powerpoint/2010/main" val="41452879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57200" y="1628800"/>
            <a:ext cx="8229600" cy="5040288"/>
          </a:xfrm>
        </p:spPr>
        <p:txBody>
          <a:bodyPr/>
          <a:lstStyle/>
          <a:p>
            <a:pPr marL="609600" indent="-609600">
              <a:lnSpc>
                <a:spcPct val="80000"/>
              </a:lnSpc>
              <a:buFontTx/>
              <a:buAutoNum type="arabicPeriod"/>
            </a:pPr>
            <a:r>
              <a:rPr lang="en-GB" sz="2400" dirty="0"/>
              <a:t>Jesus told his disciples not to tell anyone what had happened.  This is an example of the M_________ S__________.</a:t>
            </a:r>
          </a:p>
          <a:p>
            <a:pPr marL="609600" indent="-609600">
              <a:lnSpc>
                <a:spcPct val="80000"/>
              </a:lnSpc>
              <a:buFontTx/>
              <a:buAutoNum type="arabicPeriod"/>
            </a:pPr>
            <a:endParaRPr lang="en-GB" sz="2400" dirty="0"/>
          </a:p>
          <a:p>
            <a:pPr marL="609600" indent="-609600">
              <a:lnSpc>
                <a:spcPct val="80000"/>
              </a:lnSpc>
              <a:buFontTx/>
              <a:buAutoNum type="arabicPeriod"/>
            </a:pPr>
            <a:r>
              <a:rPr lang="en-GB" sz="2400" dirty="0"/>
              <a:t>Jesus then spoke to his disciples for the first time of his forthcoming _________, _________ and Resurrection.</a:t>
            </a:r>
          </a:p>
          <a:p>
            <a:pPr marL="609600" indent="-609600">
              <a:lnSpc>
                <a:spcPct val="80000"/>
              </a:lnSpc>
              <a:buFontTx/>
              <a:buAutoNum type="arabicPeriod"/>
            </a:pPr>
            <a:endParaRPr lang="en-GB" sz="2400" dirty="0"/>
          </a:p>
          <a:p>
            <a:pPr marL="609600" indent="-609600">
              <a:lnSpc>
                <a:spcPct val="80000"/>
              </a:lnSpc>
              <a:buFontTx/>
              <a:buAutoNum type="arabicPeriod"/>
            </a:pPr>
            <a:r>
              <a:rPr lang="en-GB" sz="2400" dirty="0"/>
              <a:t>Peter had the wrong idea of a Messiah.  Like many Jews he probably thought that the Messiah would be like ___________________________________________</a:t>
            </a:r>
          </a:p>
          <a:p>
            <a:pPr marL="609600" indent="-609600">
              <a:lnSpc>
                <a:spcPct val="80000"/>
              </a:lnSpc>
              <a:buFontTx/>
              <a:buAutoNum type="arabicPeriod"/>
            </a:pPr>
            <a:endParaRPr lang="en-GB" sz="2400" dirty="0"/>
          </a:p>
          <a:p>
            <a:pPr marL="609600" indent="-609600">
              <a:lnSpc>
                <a:spcPct val="80000"/>
              </a:lnSpc>
              <a:buFontTx/>
              <a:buAutoNum type="arabicPeriod"/>
            </a:pPr>
            <a:r>
              <a:rPr lang="en-GB" sz="2400" dirty="0"/>
              <a:t>This event marks a turning-point in the story - ______________________________________________________________________________________</a:t>
            </a:r>
          </a:p>
        </p:txBody>
      </p:sp>
      <p:sp>
        <p:nvSpPr>
          <p:cNvPr id="20484" name="WordArt 4"/>
          <p:cNvSpPr>
            <a:spLocks noChangeArrowheads="1" noChangeShapeType="1" noTextEdit="1"/>
          </p:cNvSpPr>
          <p:nvPr/>
        </p:nvSpPr>
        <p:spPr bwMode="auto">
          <a:xfrm>
            <a:off x="2843213" y="0"/>
            <a:ext cx="3038475" cy="1285875"/>
          </a:xfrm>
          <a:prstGeom prst="rect">
            <a:avLst/>
          </a:prstGeom>
        </p:spPr>
        <p:txBody>
          <a:bodyPr wrap="none" fromWordArt="1">
            <a:prstTxWarp prst="textSlantUp">
              <a:avLst>
                <a:gd name="adj" fmla="val 32056"/>
              </a:avLst>
            </a:prstTxWarp>
          </a:bodyPr>
          <a:lstStyle/>
          <a:p>
            <a:pPr algn="ctr"/>
            <a:r>
              <a:rPr lang="en-GB"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P22 IN TEXTBOOK</a:t>
            </a:r>
          </a:p>
        </p:txBody>
      </p:sp>
    </p:spTree>
    <p:extLst>
      <p:ext uri="{BB962C8B-B14F-4D97-AF65-F5344CB8AC3E}">
        <p14:creationId xmlns:p14="http://schemas.microsoft.com/office/powerpoint/2010/main" val="23455628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914400" y="188640"/>
            <a:ext cx="7772400" cy="864096"/>
          </a:xfrm>
          <a:solidFill>
            <a:schemeClr val="accent2">
              <a:lumMod val="20000"/>
              <a:lumOff val="80000"/>
            </a:schemeClr>
          </a:solidFill>
          <a:ln>
            <a:solidFill>
              <a:schemeClr val="tx1"/>
            </a:solidFill>
          </a:ln>
        </p:spPr>
        <p:txBody>
          <a:bodyPr/>
          <a:lstStyle/>
          <a:p>
            <a:pPr eaLnBrk="1" hangingPunct="1"/>
            <a:r>
              <a:rPr lang="en-GB" dirty="0" smtClean="0"/>
              <a:t>Peter’s declaration about Jesus</a:t>
            </a:r>
          </a:p>
        </p:txBody>
      </p:sp>
      <p:sp>
        <p:nvSpPr>
          <p:cNvPr id="12291" name="Content Placeholder 2"/>
          <p:cNvSpPr>
            <a:spLocks noGrp="1"/>
          </p:cNvSpPr>
          <p:nvPr>
            <p:ph sz="quarter" idx="1"/>
          </p:nvPr>
        </p:nvSpPr>
        <p:spPr>
          <a:xfrm>
            <a:off x="179512" y="1214438"/>
            <a:ext cx="5544616" cy="5643562"/>
          </a:xfrm>
          <a:solidFill>
            <a:schemeClr val="accent1">
              <a:lumMod val="20000"/>
              <a:lumOff val="80000"/>
            </a:schemeClr>
          </a:solidFill>
          <a:ln>
            <a:solidFill>
              <a:schemeClr val="tx1"/>
            </a:solidFill>
          </a:ln>
        </p:spPr>
        <p:txBody>
          <a:bodyPr>
            <a:normAutofit fontScale="92500" lnSpcReduction="10000"/>
          </a:bodyPr>
          <a:lstStyle/>
          <a:p>
            <a:pPr eaLnBrk="1" hangingPunct="1">
              <a:buFont typeface="Wingdings 2" pitchFamily="18" charset="2"/>
              <a:buNone/>
              <a:defRPr/>
            </a:pPr>
            <a:r>
              <a:rPr lang="en-GB" sz="1900" b="1" dirty="0" smtClean="0"/>
              <a:t>Who? </a:t>
            </a:r>
            <a:r>
              <a:rPr lang="en-GB" sz="1900" dirty="0" smtClean="0"/>
              <a:t>Jesus and his disciples, particularly Peter!</a:t>
            </a:r>
          </a:p>
          <a:p>
            <a:pPr marL="0" indent="0" eaLnBrk="1" hangingPunct="1">
              <a:buFont typeface="Wingdings 2" pitchFamily="18" charset="2"/>
              <a:buNone/>
              <a:defRPr/>
            </a:pPr>
            <a:r>
              <a:rPr lang="en-GB" sz="1900" b="1" dirty="0" smtClean="0"/>
              <a:t>What? </a:t>
            </a:r>
            <a:r>
              <a:rPr lang="en-GB" sz="1900" dirty="0" smtClean="0"/>
              <a:t>Jesus asked </a:t>
            </a:r>
            <a:r>
              <a:rPr lang="en-GB" sz="1900" b="1" dirty="0" smtClean="0"/>
              <a:t>“who do people say that I am? </a:t>
            </a:r>
            <a:r>
              <a:rPr lang="en-GB" sz="1900" dirty="0" smtClean="0"/>
              <a:t>The disciples replied </a:t>
            </a:r>
            <a:r>
              <a:rPr lang="en-GB" sz="1900" b="1" dirty="0" smtClean="0"/>
              <a:t>“some say </a:t>
            </a:r>
            <a:r>
              <a:rPr lang="en-GB" sz="1900" b="1" u="sng" dirty="0" smtClean="0"/>
              <a:t>John the Baptist</a:t>
            </a:r>
            <a:r>
              <a:rPr lang="en-GB" sz="1900" b="1" dirty="0" smtClean="0"/>
              <a:t>, others say that you are </a:t>
            </a:r>
            <a:r>
              <a:rPr lang="en-GB" sz="1900" b="1" u="sng" dirty="0" smtClean="0"/>
              <a:t>Elijah</a:t>
            </a:r>
            <a:r>
              <a:rPr lang="en-GB" sz="1900" b="1" dirty="0" smtClean="0"/>
              <a:t>, while others say you are one of the </a:t>
            </a:r>
            <a:r>
              <a:rPr lang="en-GB" sz="1900" b="1" u="sng" dirty="0" smtClean="0"/>
              <a:t>prophets</a:t>
            </a:r>
            <a:r>
              <a:rPr lang="en-GB" sz="1900" b="1" dirty="0" smtClean="0"/>
              <a:t>.</a:t>
            </a:r>
          </a:p>
          <a:p>
            <a:pPr marL="0" indent="0" eaLnBrk="1" hangingPunct="1">
              <a:buFont typeface="Wingdings 2" pitchFamily="18" charset="2"/>
              <a:buNone/>
              <a:defRPr/>
            </a:pPr>
            <a:endParaRPr lang="en-GB" sz="1900" b="1" dirty="0" smtClean="0"/>
          </a:p>
          <a:p>
            <a:pPr marL="0" indent="0" eaLnBrk="1" hangingPunct="1">
              <a:buFont typeface="Wingdings 2" pitchFamily="18" charset="2"/>
              <a:buNone/>
              <a:defRPr/>
            </a:pPr>
            <a:r>
              <a:rPr lang="en-GB" sz="1900" dirty="0" smtClean="0"/>
              <a:t>He then asked Peter </a:t>
            </a:r>
            <a:r>
              <a:rPr lang="en-GB" sz="1900" b="1" dirty="0" smtClean="0"/>
              <a:t>“What about you? Who do you say I am?” </a:t>
            </a:r>
            <a:r>
              <a:rPr lang="en-GB" sz="1900" dirty="0" smtClean="0"/>
              <a:t>Peter replied </a:t>
            </a:r>
            <a:r>
              <a:rPr lang="en-GB" sz="1900" b="1" dirty="0" smtClean="0"/>
              <a:t>“You are the Messiah.”</a:t>
            </a:r>
          </a:p>
          <a:p>
            <a:pPr marL="0" indent="0" eaLnBrk="1" hangingPunct="1">
              <a:buFont typeface="Wingdings 2" pitchFamily="18" charset="2"/>
              <a:buNone/>
              <a:defRPr/>
            </a:pPr>
            <a:endParaRPr lang="en-GB" sz="1900" dirty="0" smtClean="0"/>
          </a:p>
          <a:p>
            <a:pPr marL="0" indent="0" eaLnBrk="1" hangingPunct="1">
              <a:buFont typeface="Wingdings 2" pitchFamily="18" charset="2"/>
              <a:buNone/>
              <a:defRPr/>
            </a:pPr>
            <a:r>
              <a:rPr lang="en-GB" sz="1900" dirty="0" smtClean="0"/>
              <a:t>Jesus ordered them </a:t>
            </a:r>
            <a:r>
              <a:rPr lang="en-GB" sz="1900" b="1" dirty="0" smtClean="0"/>
              <a:t>“Do not tell anyone about me. The Son of  Man must suffer much and be rejected by the elders, the chief priests and the teachers of the Law. He will be put to death, but three days later he will rise to life.”</a:t>
            </a:r>
          </a:p>
          <a:p>
            <a:pPr marL="0" indent="0" eaLnBrk="1" hangingPunct="1">
              <a:buFont typeface="Wingdings 2" pitchFamily="18" charset="2"/>
              <a:buNone/>
              <a:defRPr/>
            </a:pPr>
            <a:endParaRPr lang="en-GB" sz="1900" dirty="0" smtClean="0"/>
          </a:p>
          <a:p>
            <a:pPr marL="0" indent="0" eaLnBrk="1" hangingPunct="1">
              <a:buFont typeface="Wingdings 2" pitchFamily="18" charset="2"/>
              <a:buNone/>
              <a:defRPr/>
            </a:pPr>
            <a:r>
              <a:rPr lang="en-GB" sz="1900" dirty="0" smtClean="0"/>
              <a:t>Peter rebuked Jesus for saying this but Jesus rebuked Peter saying </a:t>
            </a:r>
            <a:r>
              <a:rPr lang="en-GB" sz="1900" b="1" dirty="0" smtClean="0"/>
              <a:t>“Get away from me Satan, your thoughts don’t come from God but fro human nature!”</a:t>
            </a:r>
          </a:p>
          <a:p>
            <a:pPr marL="0" indent="0" eaLnBrk="1" hangingPunct="1">
              <a:buFont typeface="Wingdings 2" pitchFamily="18" charset="2"/>
              <a:buNone/>
              <a:defRPr/>
            </a:pPr>
            <a:endParaRPr lang="en-GB" sz="1900" dirty="0" smtClean="0"/>
          </a:p>
          <a:p>
            <a:pPr eaLnBrk="1" hangingPunct="1">
              <a:buFont typeface="Wingdings 2" pitchFamily="18" charset="2"/>
              <a:buNone/>
              <a:defRPr/>
            </a:pPr>
            <a:r>
              <a:rPr lang="en-GB" sz="1900" b="1" dirty="0" smtClean="0"/>
              <a:t>Where?  </a:t>
            </a:r>
            <a:r>
              <a:rPr lang="en-GB" sz="1900" dirty="0" smtClean="0"/>
              <a:t>Near Caesarea Philippi</a:t>
            </a:r>
          </a:p>
          <a:p>
            <a:pPr eaLnBrk="1" hangingPunct="1">
              <a:buFont typeface="Wingdings 2" pitchFamily="18" charset="2"/>
              <a:buNone/>
              <a:defRPr/>
            </a:pPr>
            <a:endParaRPr lang="en-GB" sz="1600" b="1" dirty="0" smtClean="0"/>
          </a:p>
        </p:txBody>
      </p:sp>
      <p:pic>
        <p:nvPicPr>
          <p:cNvPr id="12292" name="Content Placeholder 4" descr="imagesT9AZICXR.jpg"/>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156176" y="1916832"/>
            <a:ext cx="2737445" cy="2980302"/>
          </a:xfrm>
        </p:spPr>
      </p:pic>
    </p:spTree>
    <p:extLst>
      <p:ext uri="{BB962C8B-B14F-4D97-AF65-F5344CB8AC3E}">
        <p14:creationId xmlns:p14="http://schemas.microsoft.com/office/powerpoint/2010/main" val="3671683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dissolve">
                                      <p:cBhvr>
                                        <p:cTn id="7" dur="1000"/>
                                        <p:tgtEl>
                                          <p:spTgt spid="12290"/>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12292"/>
                                        </p:tgtEl>
                                        <p:attrNameLst>
                                          <p:attrName>style.visibility</p:attrName>
                                        </p:attrNameLst>
                                      </p:cBhvr>
                                      <p:to>
                                        <p:strVal val="visible"/>
                                      </p:to>
                                    </p:set>
                                    <p:animEffect transition="in" filter="dissolve">
                                      <p:cBhvr>
                                        <p:cTn id="11" dur="1000"/>
                                        <p:tgtEl>
                                          <p:spTgt spid="1229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291">
                                            <p:txEl>
                                              <p:pRg st="0" end="0"/>
                                            </p:txEl>
                                          </p:spTgt>
                                        </p:tgtEl>
                                        <p:attrNameLst>
                                          <p:attrName>style.visibility</p:attrName>
                                        </p:attrNameLst>
                                      </p:cBhvr>
                                      <p:to>
                                        <p:strVal val="visible"/>
                                      </p:to>
                                    </p:set>
                                    <p:animEffect transition="in" filter="fade">
                                      <p:cBhvr>
                                        <p:cTn id="16" dur="500"/>
                                        <p:tgtEl>
                                          <p:spTgt spid="1229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291">
                                            <p:txEl>
                                              <p:pRg st="1" end="1"/>
                                            </p:txEl>
                                          </p:spTgt>
                                        </p:tgtEl>
                                        <p:attrNameLst>
                                          <p:attrName>style.visibility</p:attrName>
                                        </p:attrNameLst>
                                      </p:cBhvr>
                                      <p:to>
                                        <p:strVal val="visible"/>
                                      </p:to>
                                    </p:set>
                                    <p:animEffect transition="in" filter="fade">
                                      <p:cBhvr>
                                        <p:cTn id="21" dur="500"/>
                                        <p:tgtEl>
                                          <p:spTgt spid="1229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291">
                                            <p:txEl>
                                              <p:pRg st="3" end="3"/>
                                            </p:txEl>
                                          </p:spTgt>
                                        </p:tgtEl>
                                        <p:attrNameLst>
                                          <p:attrName>style.visibility</p:attrName>
                                        </p:attrNameLst>
                                      </p:cBhvr>
                                      <p:to>
                                        <p:strVal val="visible"/>
                                      </p:to>
                                    </p:set>
                                    <p:animEffect transition="in" filter="fade">
                                      <p:cBhvr>
                                        <p:cTn id="26" dur="500"/>
                                        <p:tgtEl>
                                          <p:spTgt spid="1229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animEffect transition="in" filter="fade">
                                      <p:cBhvr>
                                        <p:cTn id="31" dur="500"/>
                                        <p:tgtEl>
                                          <p:spTgt spid="1229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291">
                                            <p:txEl>
                                              <p:pRg st="7" end="7"/>
                                            </p:txEl>
                                          </p:spTgt>
                                        </p:tgtEl>
                                        <p:attrNameLst>
                                          <p:attrName>style.visibility</p:attrName>
                                        </p:attrNameLst>
                                      </p:cBhvr>
                                      <p:to>
                                        <p:strVal val="visible"/>
                                      </p:to>
                                    </p:set>
                                    <p:animEffect transition="in" filter="fade">
                                      <p:cBhvr>
                                        <p:cTn id="36" dur="500"/>
                                        <p:tgtEl>
                                          <p:spTgt spid="12291">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291">
                                            <p:txEl>
                                              <p:pRg st="9" end="9"/>
                                            </p:txEl>
                                          </p:spTgt>
                                        </p:tgtEl>
                                        <p:attrNameLst>
                                          <p:attrName>style.visibility</p:attrName>
                                        </p:attrNameLst>
                                      </p:cBhvr>
                                      <p:to>
                                        <p:strVal val="visible"/>
                                      </p:to>
                                    </p:set>
                                    <p:animEffect transition="in" filter="fade">
                                      <p:cBhvr>
                                        <p:cTn id="41" dur="500"/>
                                        <p:tgtEl>
                                          <p:spTgt spid="122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42938" y="188639"/>
            <a:ext cx="7772400" cy="811485"/>
          </a:xfrm>
          <a:solidFill>
            <a:schemeClr val="accent2">
              <a:lumMod val="40000"/>
              <a:lumOff val="60000"/>
            </a:schemeClr>
          </a:solidFill>
          <a:ln>
            <a:solidFill>
              <a:schemeClr val="tx1"/>
            </a:solidFill>
          </a:ln>
        </p:spPr>
        <p:txBody>
          <a:bodyPr/>
          <a:lstStyle/>
          <a:p>
            <a:pPr eaLnBrk="1" hangingPunct="1"/>
            <a:r>
              <a:rPr lang="en-GB" dirty="0" smtClean="0"/>
              <a:t>Peter’s Declaration - Key points</a:t>
            </a:r>
          </a:p>
        </p:txBody>
      </p:sp>
      <p:sp>
        <p:nvSpPr>
          <p:cNvPr id="13315" name="Content Placeholder 2"/>
          <p:cNvSpPr>
            <a:spLocks noGrp="1"/>
          </p:cNvSpPr>
          <p:nvPr>
            <p:ph sz="quarter" idx="1"/>
          </p:nvPr>
        </p:nvSpPr>
        <p:spPr>
          <a:xfrm>
            <a:off x="357188" y="1143000"/>
            <a:ext cx="8429625" cy="5598368"/>
          </a:xfrm>
          <a:solidFill>
            <a:schemeClr val="accent1">
              <a:lumMod val="20000"/>
              <a:lumOff val="80000"/>
            </a:schemeClr>
          </a:solidFill>
          <a:ln>
            <a:solidFill>
              <a:schemeClr val="tx1"/>
            </a:solidFill>
          </a:ln>
        </p:spPr>
        <p:txBody>
          <a:bodyPr>
            <a:normAutofit fontScale="92500"/>
          </a:bodyPr>
          <a:lstStyle/>
          <a:p>
            <a:pPr eaLnBrk="1" hangingPunct="1"/>
            <a:r>
              <a:rPr lang="en-GB" sz="2400" dirty="0" smtClean="0"/>
              <a:t>This story shows that the general public were unsure of who Jesus was.</a:t>
            </a:r>
          </a:p>
          <a:p>
            <a:pPr eaLnBrk="1" hangingPunct="1"/>
            <a:r>
              <a:rPr lang="en-GB" sz="2400" dirty="0" smtClean="0"/>
              <a:t>It also shows that Peter is clear about who Jesus is (the Messiah). He was one of the first disciples to truly understand who Jesus was.</a:t>
            </a:r>
          </a:p>
          <a:p>
            <a:pPr eaLnBrk="1" hangingPunct="1"/>
            <a:r>
              <a:rPr lang="en-GB" sz="2400" dirty="0" smtClean="0"/>
              <a:t>Messianic secret is shown – tell no one.</a:t>
            </a:r>
          </a:p>
          <a:p>
            <a:pPr eaLnBrk="1" hangingPunct="1"/>
            <a:r>
              <a:rPr lang="en-GB" sz="2400" dirty="0" smtClean="0"/>
              <a:t>Jesus speaks of his death &amp; Resurrection for the first time.</a:t>
            </a:r>
          </a:p>
          <a:p>
            <a:pPr eaLnBrk="1" hangingPunct="1"/>
            <a:r>
              <a:rPr lang="en-GB" sz="2400" dirty="0" smtClean="0"/>
              <a:t>Jesus refers to himself as the Son of Man and is the only person in Mark’s gospel to use this term.</a:t>
            </a:r>
          </a:p>
          <a:p>
            <a:pPr eaLnBrk="1" hangingPunct="1"/>
            <a:r>
              <a:rPr lang="en-GB" sz="2400" dirty="0" smtClean="0"/>
              <a:t>Peter like most Jews probably thought the Messiah would be a victorious king, saving Israel from the Romans not dying a humiliating death.</a:t>
            </a:r>
          </a:p>
          <a:p>
            <a:pPr eaLnBrk="1" hangingPunct="1"/>
            <a:r>
              <a:rPr lang="en-GB" sz="2400" dirty="0" smtClean="0"/>
              <a:t>Jesus is angry at Peter for trying to stand in the way of God’s plans.</a:t>
            </a:r>
          </a:p>
          <a:p>
            <a:pPr eaLnBrk="1" hangingPunct="1"/>
            <a:endParaRPr lang="en-GB" sz="1200" dirty="0" smtClean="0"/>
          </a:p>
          <a:p>
            <a:pPr eaLnBrk="1" hangingPunct="1">
              <a:buFont typeface="Wingdings 2" pitchFamily="18" charset="2"/>
              <a:buNone/>
            </a:pPr>
            <a:r>
              <a:rPr lang="en-GB" sz="2400" b="1" dirty="0" smtClean="0"/>
              <a:t>	Turning point in the Gospel – start to look at last events of Jesus’ life after this!</a:t>
            </a:r>
          </a:p>
        </p:txBody>
      </p:sp>
    </p:spTree>
    <p:extLst>
      <p:ext uri="{BB962C8B-B14F-4D97-AF65-F5344CB8AC3E}">
        <p14:creationId xmlns:p14="http://schemas.microsoft.com/office/powerpoint/2010/main" val="2557989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ssolve">
                                      <p:cBhvr>
                                        <p:cTn id="7" dur="1000"/>
                                        <p:tgtEl>
                                          <p:spTgt spid="1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5">
                                            <p:bg/>
                                          </p:spTgt>
                                        </p:tgtEl>
                                        <p:attrNameLst>
                                          <p:attrName>style.visibility</p:attrName>
                                        </p:attrNameLst>
                                      </p:cBhvr>
                                      <p:to>
                                        <p:strVal val="visible"/>
                                      </p:to>
                                    </p:set>
                                    <p:animEffect transition="in" filter="dissolve">
                                      <p:cBhvr>
                                        <p:cTn id="12" dur="1000"/>
                                        <p:tgtEl>
                                          <p:spTgt spid="13315">
                                            <p:bg/>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15">
                                            <p:txEl>
                                              <p:pRg st="0" end="0"/>
                                            </p:txEl>
                                          </p:spTgt>
                                        </p:tgtEl>
                                        <p:attrNameLst>
                                          <p:attrName>style.visibility</p:attrName>
                                        </p:attrNameLst>
                                      </p:cBhvr>
                                      <p:to>
                                        <p:strVal val="visible"/>
                                      </p:to>
                                    </p:set>
                                    <p:animEffect transition="in" filter="dissolve">
                                      <p:cBhvr>
                                        <p:cTn id="17" dur="1000"/>
                                        <p:tgtEl>
                                          <p:spTgt spid="1331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15">
                                            <p:txEl>
                                              <p:pRg st="1" end="1"/>
                                            </p:txEl>
                                          </p:spTgt>
                                        </p:tgtEl>
                                        <p:attrNameLst>
                                          <p:attrName>style.visibility</p:attrName>
                                        </p:attrNameLst>
                                      </p:cBhvr>
                                      <p:to>
                                        <p:strVal val="visible"/>
                                      </p:to>
                                    </p:set>
                                    <p:animEffect transition="in" filter="dissolve">
                                      <p:cBhvr>
                                        <p:cTn id="22" dur="1000"/>
                                        <p:tgtEl>
                                          <p:spTgt spid="1331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15">
                                            <p:txEl>
                                              <p:pRg st="2" end="2"/>
                                            </p:txEl>
                                          </p:spTgt>
                                        </p:tgtEl>
                                        <p:attrNameLst>
                                          <p:attrName>style.visibility</p:attrName>
                                        </p:attrNameLst>
                                      </p:cBhvr>
                                      <p:to>
                                        <p:strVal val="visible"/>
                                      </p:to>
                                    </p:set>
                                    <p:animEffect transition="in" filter="dissolve">
                                      <p:cBhvr>
                                        <p:cTn id="27" dur="1000"/>
                                        <p:tgtEl>
                                          <p:spTgt spid="13315">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15">
                                            <p:txEl>
                                              <p:pRg st="3" end="3"/>
                                            </p:txEl>
                                          </p:spTgt>
                                        </p:tgtEl>
                                        <p:attrNameLst>
                                          <p:attrName>style.visibility</p:attrName>
                                        </p:attrNameLst>
                                      </p:cBhvr>
                                      <p:to>
                                        <p:strVal val="visible"/>
                                      </p:to>
                                    </p:set>
                                    <p:animEffect transition="in" filter="dissolve">
                                      <p:cBhvr>
                                        <p:cTn id="32" dur="1000"/>
                                        <p:tgtEl>
                                          <p:spTgt spid="13315">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15">
                                            <p:txEl>
                                              <p:pRg st="4" end="4"/>
                                            </p:txEl>
                                          </p:spTgt>
                                        </p:tgtEl>
                                        <p:attrNameLst>
                                          <p:attrName>style.visibility</p:attrName>
                                        </p:attrNameLst>
                                      </p:cBhvr>
                                      <p:to>
                                        <p:strVal val="visible"/>
                                      </p:to>
                                    </p:set>
                                    <p:animEffect transition="in" filter="dissolve">
                                      <p:cBhvr>
                                        <p:cTn id="37" dur="1000"/>
                                        <p:tgtEl>
                                          <p:spTgt spid="13315">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315">
                                            <p:txEl>
                                              <p:pRg st="5" end="5"/>
                                            </p:txEl>
                                          </p:spTgt>
                                        </p:tgtEl>
                                        <p:attrNameLst>
                                          <p:attrName>style.visibility</p:attrName>
                                        </p:attrNameLst>
                                      </p:cBhvr>
                                      <p:to>
                                        <p:strVal val="visible"/>
                                      </p:to>
                                    </p:set>
                                    <p:animEffect transition="in" filter="dissolve">
                                      <p:cBhvr>
                                        <p:cTn id="42" dur="1000"/>
                                        <p:tgtEl>
                                          <p:spTgt spid="13315">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15">
                                            <p:txEl>
                                              <p:pRg st="6" end="6"/>
                                            </p:txEl>
                                          </p:spTgt>
                                        </p:tgtEl>
                                        <p:attrNameLst>
                                          <p:attrName>style.visibility</p:attrName>
                                        </p:attrNameLst>
                                      </p:cBhvr>
                                      <p:to>
                                        <p:strVal val="visible"/>
                                      </p:to>
                                    </p:set>
                                    <p:animEffect transition="in" filter="dissolve">
                                      <p:cBhvr>
                                        <p:cTn id="47" dur="1000"/>
                                        <p:tgtEl>
                                          <p:spTgt spid="13315">
                                            <p:txEl>
                                              <p:pRg st="6" end="6"/>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3315">
                                            <p:txEl>
                                              <p:pRg st="8" end="8"/>
                                            </p:txEl>
                                          </p:spTgt>
                                        </p:tgtEl>
                                        <p:attrNameLst>
                                          <p:attrName>style.visibility</p:attrName>
                                        </p:attrNameLst>
                                      </p:cBhvr>
                                      <p:to>
                                        <p:strVal val="visible"/>
                                      </p:to>
                                    </p:set>
                                    <p:animEffect transition="in" filter="dissolve">
                                      <p:cBhvr>
                                        <p:cTn id="52" dur="1000"/>
                                        <p:tgtEl>
                                          <p:spTgt spid="13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15"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accent1"/>
            </a:solidFill>
          </a:ln>
        </p:spPr>
        <p:txBody>
          <a:bodyPr/>
          <a:lstStyle/>
          <a:p>
            <a:r>
              <a:rPr lang="en-GB" dirty="0" smtClean="0"/>
              <a:t>Past Paper Question (2010)</a:t>
            </a:r>
            <a:endParaRPr lang="en-GB" dirty="0"/>
          </a:p>
        </p:txBody>
      </p:sp>
      <p:sp>
        <p:nvSpPr>
          <p:cNvPr id="3" name="Content Placeholder 2"/>
          <p:cNvSpPr>
            <a:spLocks noGrp="1"/>
          </p:cNvSpPr>
          <p:nvPr>
            <p:ph idx="1"/>
          </p:nvPr>
        </p:nvSpPr>
        <p:spPr>
          <a:xfrm>
            <a:off x="467544" y="2564904"/>
            <a:ext cx="8229600" cy="2088232"/>
          </a:xfrm>
          <a:solidFill>
            <a:schemeClr val="accent3">
              <a:lumMod val="40000"/>
              <a:lumOff val="60000"/>
            </a:schemeClr>
          </a:solidFill>
          <a:ln>
            <a:solidFill>
              <a:schemeClr val="accent1"/>
            </a:solidFill>
          </a:ln>
        </p:spPr>
        <p:txBody>
          <a:bodyPr/>
          <a:lstStyle/>
          <a:p>
            <a:r>
              <a:rPr lang="en-GB" dirty="0" smtClean="0"/>
              <a:t>Describe what happened when Jesus asked the question “Who do people say I am?” (5marks)</a:t>
            </a:r>
          </a:p>
          <a:p>
            <a:endParaRPr lang="en-GB" dirty="0"/>
          </a:p>
          <a:p>
            <a:endParaRPr lang="en-GB" dirty="0"/>
          </a:p>
        </p:txBody>
      </p:sp>
      <p:sp>
        <p:nvSpPr>
          <p:cNvPr id="4" name="TextBox 3"/>
          <p:cNvSpPr txBox="1"/>
          <p:nvPr/>
        </p:nvSpPr>
        <p:spPr>
          <a:xfrm>
            <a:off x="1814170" y="4931876"/>
            <a:ext cx="5328592" cy="954107"/>
          </a:xfrm>
          <a:prstGeom prst="rect">
            <a:avLst/>
          </a:prstGeom>
          <a:solidFill>
            <a:srgbClr val="FFFF00"/>
          </a:solidFill>
          <a:ln>
            <a:solidFill>
              <a:schemeClr val="accent1"/>
            </a:solidFill>
          </a:ln>
        </p:spPr>
        <p:txBody>
          <a:bodyPr wrap="square" rtlCol="0">
            <a:spAutoFit/>
          </a:bodyPr>
          <a:lstStyle/>
          <a:p>
            <a:pPr algn="ctr"/>
            <a:r>
              <a:rPr lang="en-GB" sz="2800" dirty="0" smtClean="0"/>
              <a:t>What would you need to include to gain full marks?</a:t>
            </a:r>
            <a:endParaRPr lang="en-GB" sz="2800" dirty="0"/>
          </a:p>
        </p:txBody>
      </p:sp>
    </p:spTree>
    <p:extLst>
      <p:ext uri="{BB962C8B-B14F-4D97-AF65-F5344CB8AC3E}">
        <p14:creationId xmlns:p14="http://schemas.microsoft.com/office/powerpoint/2010/main" val="24764441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16833"/>
            <a:ext cx="8229600" cy="1584176"/>
          </a:xfrm>
          <a:solidFill>
            <a:schemeClr val="accent3">
              <a:lumMod val="40000"/>
              <a:lumOff val="60000"/>
            </a:schemeClr>
          </a:solidFill>
          <a:ln>
            <a:solidFill>
              <a:schemeClr val="accent1"/>
            </a:solidFill>
          </a:ln>
        </p:spPr>
        <p:txBody>
          <a:bodyPr/>
          <a:lstStyle/>
          <a:p>
            <a:r>
              <a:rPr lang="en-GB" dirty="0" smtClean="0"/>
              <a:t>Explain why Jesus may have wanted to keep his identity a secret. (5 marks)</a:t>
            </a:r>
            <a:endParaRPr lang="en-GB" dirty="0"/>
          </a:p>
        </p:txBody>
      </p:sp>
      <p:sp>
        <p:nvSpPr>
          <p:cNvPr id="4" name="AutoShape 2" descr="Image result for secret"/>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https://faithbooknz.files.wordpress.com/2014/08/image-1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198" y="3789040"/>
            <a:ext cx="2413397" cy="24133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abramkj.files.wordpress.com/2012/11/messianic-secr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789040"/>
            <a:ext cx="2143125" cy="25241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38787463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755650" y="404664"/>
            <a:ext cx="7772400" cy="1079649"/>
          </a:xfrm>
          <a:solidFill>
            <a:schemeClr val="accent2">
              <a:lumMod val="20000"/>
              <a:lumOff val="80000"/>
            </a:schemeClr>
          </a:solidFill>
          <a:ln>
            <a:solidFill>
              <a:schemeClr val="tx1"/>
            </a:solidFill>
          </a:ln>
        </p:spPr>
        <p:txBody>
          <a:bodyPr/>
          <a:lstStyle/>
          <a:p>
            <a:r>
              <a:rPr lang="en-GB" sz="4000" b="1" dirty="0">
                <a:latin typeface="Comic Sans MS" pitchFamily="66" charset="0"/>
              </a:rPr>
              <a:t>The Transfiguration </a:t>
            </a:r>
            <a:endParaRPr lang="en-GB" sz="4000" dirty="0">
              <a:latin typeface="Comic Sans MS" pitchFamily="66" charset="0"/>
            </a:endParaRPr>
          </a:p>
        </p:txBody>
      </p:sp>
      <p:pic>
        <p:nvPicPr>
          <p:cNvPr id="19460" name="Picture 4" descr="William_Hole_The_Transfiguration_Of_Christ_3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492896"/>
            <a:ext cx="2835153" cy="27625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28" y="1844824"/>
            <a:ext cx="5652120" cy="4745915"/>
          </a:xfrm>
          <a:prstGeom prst="rect">
            <a:avLst/>
          </a:prstGeom>
          <a:solidFill>
            <a:schemeClr val="accent5">
              <a:lumMod val="20000"/>
              <a:lumOff val="80000"/>
            </a:schemeClr>
          </a:solidFill>
          <a:ln>
            <a:solidFill>
              <a:schemeClr val="tx1"/>
            </a:solidFill>
          </a:ln>
        </p:spPr>
        <p:txBody>
          <a:bodyPr wrap="square" rtlCol="0">
            <a:spAutoFit/>
          </a:bodyPr>
          <a:lstStyle/>
          <a:p>
            <a:pPr>
              <a:lnSpc>
                <a:spcPct val="90000"/>
              </a:lnSpc>
            </a:pPr>
            <a:r>
              <a:rPr lang="en-GB" sz="2400" dirty="0" smtClean="0"/>
              <a:t>Learning Intentions:</a:t>
            </a:r>
          </a:p>
          <a:p>
            <a:pPr>
              <a:lnSpc>
                <a:spcPct val="90000"/>
              </a:lnSpc>
            </a:pPr>
            <a:endParaRPr lang="en-GB" sz="2400" dirty="0"/>
          </a:p>
          <a:p>
            <a:pPr marL="285750" indent="-285750">
              <a:lnSpc>
                <a:spcPct val="90000"/>
              </a:lnSpc>
              <a:buFontTx/>
              <a:buChar char="-"/>
            </a:pPr>
            <a:r>
              <a:rPr lang="en-GB" sz="2400" dirty="0" smtClean="0"/>
              <a:t>I can retell the story of the </a:t>
            </a:r>
            <a:r>
              <a:rPr lang="en-GB" sz="2400" dirty="0"/>
              <a:t>‘The Transfiguration</a:t>
            </a:r>
            <a:r>
              <a:rPr lang="en-GB" sz="2400" dirty="0" smtClean="0"/>
              <a:t>’</a:t>
            </a:r>
          </a:p>
          <a:p>
            <a:pPr>
              <a:lnSpc>
                <a:spcPct val="90000"/>
              </a:lnSpc>
            </a:pPr>
            <a:endParaRPr lang="en-GB" sz="2400" dirty="0"/>
          </a:p>
          <a:p>
            <a:pPr marL="285750" indent="-285750">
              <a:lnSpc>
                <a:spcPct val="90000"/>
              </a:lnSpc>
              <a:buFontTx/>
              <a:buChar char="-"/>
            </a:pPr>
            <a:r>
              <a:rPr lang="en-GB" sz="2400" dirty="0" smtClean="0"/>
              <a:t>I understand  and can explain the </a:t>
            </a:r>
            <a:r>
              <a:rPr lang="en-GB" sz="2400" dirty="0"/>
              <a:t>significance of Moses and </a:t>
            </a:r>
            <a:r>
              <a:rPr lang="en-GB" sz="2400" dirty="0" smtClean="0"/>
              <a:t>Elijah;</a:t>
            </a:r>
          </a:p>
          <a:p>
            <a:pPr marL="285750" indent="-285750">
              <a:lnSpc>
                <a:spcPct val="90000"/>
              </a:lnSpc>
              <a:buFontTx/>
              <a:buChar char="-"/>
            </a:pPr>
            <a:endParaRPr lang="en-GB" sz="2400" dirty="0"/>
          </a:p>
          <a:p>
            <a:pPr marL="285750" indent="-285750">
              <a:lnSpc>
                <a:spcPct val="90000"/>
              </a:lnSpc>
              <a:buFontTx/>
              <a:buChar char="-"/>
            </a:pPr>
            <a:r>
              <a:rPr lang="en-GB" sz="2400" dirty="0" smtClean="0"/>
              <a:t>I understand and can explain what </a:t>
            </a:r>
            <a:r>
              <a:rPr lang="en-GB" sz="2400" dirty="0"/>
              <a:t>this story tells us </a:t>
            </a:r>
            <a:r>
              <a:rPr lang="en-GB" sz="2400" dirty="0" smtClean="0"/>
              <a:t>about Jesus;</a:t>
            </a:r>
          </a:p>
          <a:p>
            <a:pPr marL="285750" indent="-285750">
              <a:lnSpc>
                <a:spcPct val="90000"/>
              </a:lnSpc>
              <a:buFontTx/>
              <a:buChar char="-"/>
            </a:pPr>
            <a:endParaRPr lang="en-GB" sz="2400" dirty="0"/>
          </a:p>
          <a:p>
            <a:pPr marL="285750" indent="-285750">
              <a:lnSpc>
                <a:spcPct val="90000"/>
              </a:lnSpc>
              <a:buFontTx/>
              <a:buChar char="-"/>
            </a:pPr>
            <a:r>
              <a:rPr lang="en-GB" sz="2400" dirty="0" smtClean="0"/>
              <a:t>I can critically assess and evaluate whether people find it easy or difficult to relate to God today.</a:t>
            </a:r>
            <a:endParaRPr lang="en-GB" sz="2400" dirty="0"/>
          </a:p>
        </p:txBody>
      </p:sp>
    </p:spTree>
    <p:extLst>
      <p:ext uri="{BB962C8B-B14F-4D97-AF65-F5344CB8AC3E}">
        <p14:creationId xmlns:p14="http://schemas.microsoft.com/office/powerpoint/2010/main" val="403639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504" y="116632"/>
            <a:ext cx="1738536" cy="432048"/>
          </a:xfrm>
          <a:prstGeom prst="rect">
            <a:avLst/>
          </a:prstGeom>
          <a:solidFill>
            <a:schemeClr val="accent2">
              <a:lumMod val="40000"/>
              <a:lumOff val="60000"/>
            </a:schemeClr>
          </a:solidFill>
          <a:ln>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smtClean="0"/>
              <a:t>Task 1</a:t>
            </a:r>
            <a:endParaRPr lang="en-GB" sz="2000" dirty="0"/>
          </a:p>
        </p:txBody>
      </p:sp>
      <p:sp>
        <p:nvSpPr>
          <p:cNvPr id="5" name="Content Placeholder 2"/>
          <p:cNvSpPr txBox="1">
            <a:spLocks/>
          </p:cNvSpPr>
          <p:nvPr/>
        </p:nvSpPr>
        <p:spPr>
          <a:xfrm>
            <a:off x="107504" y="666917"/>
            <a:ext cx="8856984" cy="1321924"/>
          </a:xfrm>
          <a:prstGeom prst="rect">
            <a:avLst/>
          </a:prstGeom>
          <a:solidFill>
            <a:schemeClr val="accent3">
              <a:lumMod val="40000"/>
              <a:lumOff val="60000"/>
            </a:schemeClr>
          </a:solidFill>
          <a:ln>
            <a:solidFill>
              <a:schemeClr val="accent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smtClean="0"/>
              <a:t>Turn to page 10 of your Set Text booklet;</a:t>
            </a:r>
          </a:p>
          <a:p>
            <a:r>
              <a:rPr lang="en-GB" sz="2400" dirty="0" smtClean="0"/>
              <a:t>Read the Transfiguration and answer the eleven questions that follow.</a:t>
            </a:r>
          </a:p>
        </p:txBody>
      </p:sp>
    </p:spTree>
    <p:extLst>
      <p:ext uri="{BB962C8B-B14F-4D97-AF65-F5344CB8AC3E}">
        <p14:creationId xmlns:p14="http://schemas.microsoft.com/office/powerpoint/2010/main" val="30011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994122"/>
          </a:xfrm>
          <a:solidFill>
            <a:schemeClr val="accent2">
              <a:lumMod val="40000"/>
              <a:lumOff val="60000"/>
            </a:schemeClr>
          </a:solidFill>
          <a:ln>
            <a:solidFill>
              <a:schemeClr val="tx1"/>
            </a:solidFill>
          </a:ln>
        </p:spPr>
        <p:txBody>
          <a:bodyPr/>
          <a:lstStyle/>
          <a:p>
            <a:r>
              <a:rPr lang="en-GB" sz="4000" b="1" u="sng" dirty="0"/>
              <a:t>The Change in Jesus’ Appearance</a:t>
            </a:r>
          </a:p>
        </p:txBody>
      </p:sp>
      <p:sp>
        <p:nvSpPr>
          <p:cNvPr id="9219" name="Rectangle 3"/>
          <p:cNvSpPr>
            <a:spLocks noGrp="1" noChangeArrowheads="1"/>
          </p:cNvSpPr>
          <p:nvPr>
            <p:ph type="body" idx="1"/>
          </p:nvPr>
        </p:nvSpPr>
        <p:spPr>
          <a:xfrm>
            <a:off x="457200" y="4005064"/>
            <a:ext cx="8229600" cy="2592288"/>
          </a:xfrm>
          <a:solidFill>
            <a:schemeClr val="accent1">
              <a:lumMod val="20000"/>
              <a:lumOff val="80000"/>
            </a:schemeClr>
          </a:solidFill>
          <a:ln>
            <a:solidFill>
              <a:schemeClr val="tx1"/>
            </a:solidFill>
          </a:ln>
        </p:spPr>
        <p:txBody>
          <a:bodyPr>
            <a:normAutofit/>
          </a:bodyPr>
          <a:lstStyle/>
          <a:p>
            <a:pPr marL="0" indent="0">
              <a:buNone/>
            </a:pPr>
            <a:endParaRPr lang="en-GB" dirty="0"/>
          </a:p>
          <a:p>
            <a:pPr algn="ctr">
              <a:buFontTx/>
              <a:buNone/>
            </a:pPr>
            <a:r>
              <a:rPr lang="en-GB" dirty="0"/>
              <a:t>‘Transfigured’ means to change appearance, making something more spiritual or important.</a:t>
            </a:r>
          </a:p>
        </p:txBody>
      </p:sp>
      <p:pic>
        <p:nvPicPr>
          <p:cNvPr id="9221" name="Picture 5" descr="ANd9GcSwSVD2uEO5mYznAEfnNvlbEqt0lDhWxhPDIDCJjBI_wizAECOBnnCrtl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677" y="1646238"/>
            <a:ext cx="1708150" cy="208915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ANd9GcRhrve8rLwHNwUuNomXtNhyTG4Xs2J4aAm4_H-bbLNu85absVctr3Pvmrj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565275"/>
            <a:ext cx="2987675" cy="225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0741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solidFill>
            <a:schemeClr val="accent2">
              <a:lumMod val="20000"/>
              <a:lumOff val="80000"/>
            </a:schemeClr>
          </a:solidFill>
          <a:ln>
            <a:solidFill>
              <a:schemeClr val="tx1"/>
            </a:solidFill>
          </a:ln>
        </p:spPr>
        <p:txBody>
          <a:bodyPr/>
          <a:lstStyle/>
          <a:p>
            <a:r>
              <a:rPr lang="en-GB" dirty="0"/>
              <a:t>Key info: Moses</a:t>
            </a:r>
          </a:p>
        </p:txBody>
      </p:sp>
      <p:graphicFrame>
        <p:nvGraphicFramePr>
          <p:cNvPr id="5143" name="Group 23"/>
          <p:cNvGraphicFramePr>
            <a:graphicFrameLocks noGrp="1"/>
          </p:cNvGraphicFramePr>
          <p:nvPr>
            <p:ph idx="1"/>
            <p:extLst>
              <p:ext uri="{D42A27DB-BD31-4B8C-83A1-F6EECF244321}">
                <p14:modId xmlns:p14="http://schemas.microsoft.com/office/powerpoint/2010/main" val="1699504582"/>
              </p:ext>
            </p:extLst>
          </p:nvPr>
        </p:nvGraphicFramePr>
        <p:xfrm>
          <a:off x="457200" y="1600200"/>
          <a:ext cx="8229600" cy="2395728"/>
        </p:xfrm>
        <a:graphic>
          <a:graphicData uri="http://schemas.openxmlformats.org/drawingml/2006/table">
            <a:tbl>
              <a:tblPr/>
              <a:tblGrid>
                <a:gridCol w="2530475"/>
                <a:gridCol w="5699125"/>
              </a:tblGrid>
              <a:tr h="2262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Role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God’s chosen one to free the Israelites from slavery in Egypt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10 Commandments given to Moses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2" name="TextBox 1"/>
          <p:cNvSpPr txBox="1"/>
          <p:nvPr/>
        </p:nvSpPr>
        <p:spPr>
          <a:xfrm>
            <a:off x="1916801" y="5596449"/>
            <a:ext cx="5184576" cy="646331"/>
          </a:xfrm>
          <a:prstGeom prst="rect">
            <a:avLst/>
          </a:prstGeom>
          <a:solidFill>
            <a:srgbClr val="FFFF00"/>
          </a:solidFill>
          <a:ln>
            <a:solidFill>
              <a:schemeClr val="tx1"/>
            </a:solidFill>
          </a:ln>
        </p:spPr>
        <p:txBody>
          <a:bodyPr wrap="square" rtlCol="0">
            <a:spAutoFit/>
          </a:bodyPr>
          <a:lstStyle/>
          <a:p>
            <a:r>
              <a:rPr lang="en-GB" sz="3600" b="1" u="sng" dirty="0" smtClean="0"/>
              <a:t>Moses represents the Law</a:t>
            </a:r>
            <a:endParaRPr lang="en-GB" sz="3600" b="1" u="sng" dirty="0"/>
          </a:p>
        </p:txBody>
      </p:sp>
      <p:sp>
        <p:nvSpPr>
          <p:cNvPr id="3" name="Down Arrow 2"/>
          <p:cNvSpPr/>
          <p:nvPr/>
        </p:nvSpPr>
        <p:spPr>
          <a:xfrm>
            <a:off x="3995936" y="4149080"/>
            <a:ext cx="504056"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549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43"/>
                                        </p:tgtEl>
                                        <p:attrNameLst>
                                          <p:attrName>style.visibility</p:attrName>
                                        </p:attrNameLst>
                                      </p:cBhvr>
                                      <p:to>
                                        <p:strVal val="visible"/>
                                      </p:to>
                                    </p:set>
                                    <p:animEffect transition="in" filter="fade">
                                      <p:cBhvr>
                                        <p:cTn id="7" dur="500"/>
                                        <p:tgtEl>
                                          <p:spTgt spid="5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solidFill>
            <a:schemeClr val="accent2">
              <a:lumMod val="40000"/>
              <a:lumOff val="60000"/>
            </a:schemeClr>
          </a:solidFill>
          <a:ln>
            <a:solidFill>
              <a:schemeClr val="tx1"/>
            </a:solidFill>
          </a:ln>
        </p:spPr>
        <p:txBody>
          <a:bodyPr/>
          <a:lstStyle/>
          <a:p>
            <a:r>
              <a:rPr lang="en-GB" dirty="0"/>
              <a:t>Key info: Elijah</a:t>
            </a:r>
          </a:p>
        </p:txBody>
      </p:sp>
      <p:graphicFrame>
        <p:nvGraphicFramePr>
          <p:cNvPr id="7185" name="Group 17"/>
          <p:cNvGraphicFramePr>
            <a:graphicFrameLocks noGrp="1"/>
          </p:cNvGraphicFramePr>
          <p:nvPr>
            <p:ph idx="1"/>
            <p:extLst>
              <p:ext uri="{D42A27DB-BD31-4B8C-83A1-F6EECF244321}">
                <p14:modId xmlns:p14="http://schemas.microsoft.com/office/powerpoint/2010/main" val="92885953"/>
              </p:ext>
            </p:extLst>
          </p:nvPr>
        </p:nvGraphicFramePr>
        <p:xfrm>
          <a:off x="457200" y="1600200"/>
          <a:ext cx="8229600" cy="2262188"/>
        </p:xfrm>
        <a:graphic>
          <a:graphicData uri="http://schemas.openxmlformats.org/drawingml/2006/table">
            <a:tbl>
              <a:tblPr/>
              <a:tblGrid>
                <a:gridCol w="3610744"/>
                <a:gridCol w="4618856"/>
              </a:tblGrid>
              <a:tr h="2262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Role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Challenges people to follow God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Prophet for God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bl>
          </a:graphicData>
        </a:graphic>
      </p:graphicFrame>
      <p:sp>
        <p:nvSpPr>
          <p:cNvPr id="4" name="TextBox 3"/>
          <p:cNvSpPr txBox="1"/>
          <p:nvPr/>
        </p:nvSpPr>
        <p:spPr>
          <a:xfrm>
            <a:off x="1408196" y="5596449"/>
            <a:ext cx="6183592" cy="646331"/>
          </a:xfrm>
          <a:prstGeom prst="rect">
            <a:avLst/>
          </a:prstGeom>
          <a:solidFill>
            <a:srgbClr val="FFFF00"/>
          </a:solidFill>
          <a:ln>
            <a:solidFill>
              <a:schemeClr val="tx1"/>
            </a:solidFill>
          </a:ln>
        </p:spPr>
        <p:txBody>
          <a:bodyPr wrap="square" rtlCol="0">
            <a:spAutoFit/>
          </a:bodyPr>
          <a:lstStyle/>
          <a:p>
            <a:r>
              <a:rPr lang="en-GB" sz="3600" b="1" u="sng" dirty="0" smtClean="0"/>
              <a:t>Elijah represents the Prophets</a:t>
            </a:r>
            <a:endParaRPr lang="en-GB" sz="3600" b="1" u="sng" dirty="0"/>
          </a:p>
        </p:txBody>
      </p:sp>
      <p:sp>
        <p:nvSpPr>
          <p:cNvPr id="5" name="Down Arrow 4"/>
          <p:cNvSpPr/>
          <p:nvPr/>
        </p:nvSpPr>
        <p:spPr>
          <a:xfrm>
            <a:off x="3995936" y="4149080"/>
            <a:ext cx="504056"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585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85"/>
                                        </p:tgtEl>
                                        <p:attrNameLst>
                                          <p:attrName>style.visibility</p:attrName>
                                        </p:attrNameLst>
                                      </p:cBhvr>
                                      <p:to>
                                        <p:strVal val="visible"/>
                                      </p:to>
                                    </p:set>
                                    <p:animEffect transition="in" filter="fade">
                                      <p:cBhvr>
                                        <p:cTn id="7" dur="500"/>
                                        <p:tgtEl>
                                          <p:spTgt spid="71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sp>
        <p:nvSpPr>
          <p:cNvPr id="4" name="Text Placeholder 3"/>
          <p:cNvSpPr>
            <a:spLocks noGrp="1"/>
          </p:cNvSpPr>
          <p:nvPr>
            <p:ph type="body" sz="half" idx="3"/>
          </p:nvPr>
        </p:nvSpPr>
        <p:spPr/>
        <p:txBody>
          <a:bodyPr/>
          <a:lstStyle/>
          <a:p>
            <a:endParaRPr lang="en-GB"/>
          </a:p>
        </p:txBody>
      </p:sp>
      <p:sp>
        <p:nvSpPr>
          <p:cNvPr id="5" name="Content Placeholder 4"/>
          <p:cNvSpPr>
            <a:spLocks noGrp="1"/>
          </p:cNvSpPr>
          <p:nvPr>
            <p:ph sz="half" idx="2"/>
          </p:nvPr>
        </p:nvSpPr>
        <p:spPr/>
        <p:txBody>
          <a:bodyPr/>
          <a:lstStyle/>
          <a:p>
            <a:endParaRPr lang="en-GB"/>
          </a:p>
        </p:txBody>
      </p:sp>
      <p:sp>
        <p:nvSpPr>
          <p:cNvPr id="6" name="Content Placeholder 5"/>
          <p:cNvSpPr>
            <a:spLocks noGrp="1"/>
          </p:cNvSpPr>
          <p:nvPr>
            <p:ph sz="half" idx="4"/>
          </p:nvPr>
        </p:nvSpPr>
        <p:spPr/>
        <p:txBody>
          <a:bodyPr/>
          <a:lstStyle/>
          <a:p>
            <a:endParaRPr lang="en-GB"/>
          </a:p>
        </p:txBody>
      </p:sp>
    </p:spTree>
    <p:extLst>
      <p:ext uri="{BB962C8B-B14F-4D97-AF65-F5344CB8AC3E}">
        <p14:creationId xmlns:p14="http://schemas.microsoft.com/office/powerpoint/2010/main" val="3930586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850106"/>
          </a:xfrm>
          <a:solidFill>
            <a:schemeClr val="accent2">
              <a:lumMod val="40000"/>
              <a:lumOff val="60000"/>
            </a:schemeClr>
          </a:solidFill>
          <a:ln>
            <a:solidFill>
              <a:schemeClr val="tx1"/>
            </a:solidFill>
          </a:ln>
        </p:spPr>
        <p:txBody>
          <a:bodyPr/>
          <a:lstStyle/>
          <a:p>
            <a:r>
              <a:rPr lang="en-GB" sz="4000" u="sng" dirty="0"/>
              <a:t>The Presence of Moses and Elijah</a:t>
            </a:r>
          </a:p>
        </p:txBody>
      </p:sp>
      <p:sp>
        <p:nvSpPr>
          <p:cNvPr id="10243" name="Rectangle 3"/>
          <p:cNvSpPr>
            <a:spLocks noGrp="1" noChangeArrowheads="1"/>
          </p:cNvSpPr>
          <p:nvPr>
            <p:ph type="body" idx="1"/>
          </p:nvPr>
        </p:nvSpPr>
        <p:spPr>
          <a:xfrm>
            <a:off x="179512" y="1534318"/>
            <a:ext cx="8856984" cy="5207049"/>
          </a:xfrm>
          <a:solidFill>
            <a:schemeClr val="accent1">
              <a:lumMod val="20000"/>
              <a:lumOff val="80000"/>
            </a:schemeClr>
          </a:solidFill>
          <a:ln>
            <a:solidFill>
              <a:schemeClr val="tx1"/>
            </a:solidFill>
          </a:ln>
        </p:spPr>
        <p:txBody>
          <a:bodyPr>
            <a:normAutofit fontScale="92500" lnSpcReduction="10000"/>
          </a:bodyPr>
          <a:lstStyle/>
          <a:p>
            <a:r>
              <a:rPr lang="en-GB" sz="2800" dirty="0"/>
              <a:t>Jesus was shown to be </a:t>
            </a:r>
            <a:r>
              <a:rPr lang="en-GB" sz="2800" u="sng" dirty="0"/>
              <a:t>equal </a:t>
            </a:r>
            <a:r>
              <a:rPr lang="en-GB" sz="2800" dirty="0"/>
              <a:t>to the two most important figures in Judaism: Moses and Elijah</a:t>
            </a:r>
          </a:p>
          <a:p>
            <a:pPr>
              <a:buFontTx/>
              <a:buNone/>
            </a:pPr>
            <a:endParaRPr lang="en-GB" sz="2800" dirty="0"/>
          </a:p>
          <a:p>
            <a:r>
              <a:rPr lang="en-GB" sz="2800" dirty="0"/>
              <a:t>Moses= the </a:t>
            </a:r>
            <a:r>
              <a:rPr lang="en-GB" sz="2800" u="sng" dirty="0"/>
              <a:t>Law</a:t>
            </a:r>
          </a:p>
          <a:p>
            <a:r>
              <a:rPr lang="en-GB" sz="2800" dirty="0"/>
              <a:t>Elijah= the </a:t>
            </a:r>
            <a:r>
              <a:rPr lang="en-GB" sz="2800" u="sng" dirty="0"/>
              <a:t>Prophets</a:t>
            </a:r>
          </a:p>
          <a:p>
            <a:pPr>
              <a:buFontTx/>
              <a:buNone/>
            </a:pPr>
            <a:endParaRPr lang="en-GB" sz="2800" u="sng" dirty="0"/>
          </a:p>
          <a:p>
            <a:r>
              <a:rPr lang="en-GB" sz="2800" dirty="0"/>
              <a:t>The Law and the Prophets are the foundation of the Jewish religion.  </a:t>
            </a:r>
            <a:endParaRPr lang="en-GB" sz="2800" dirty="0" smtClean="0"/>
          </a:p>
          <a:p>
            <a:r>
              <a:rPr lang="en-GB" sz="2800" dirty="0" smtClean="0"/>
              <a:t>The </a:t>
            </a:r>
            <a:r>
              <a:rPr lang="en-GB" sz="2800" dirty="0"/>
              <a:t>appearance of Moses and Elijah with Jesus shows that </a:t>
            </a:r>
            <a:r>
              <a:rPr lang="en-GB" sz="2800" u="sng" dirty="0"/>
              <a:t>Jesus </a:t>
            </a:r>
            <a:r>
              <a:rPr lang="en-GB" sz="2800" u="sng" dirty="0" smtClean="0"/>
              <a:t>fulfilled their prophecies and his teaching fulfilled their Law.</a:t>
            </a:r>
            <a:r>
              <a:rPr lang="en-GB" sz="2800" dirty="0"/>
              <a:t> </a:t>
            </a:r>
            <a:r>
              <a:rPr lang="en-GB" sz="2800" dirty="0" smtClean="0"/>
              <a:t> </a:t>
            </a:r>
          </a:p>
          <a:p>
            <a:r>
              <a:rPr lang="en-GB" sz="2800" dirty="0" smtClean="0"/>
              <a:t>He fulfilled Judaism </a:t>
            </a:r>
            <a:r>
              <a:rPr lang="en-GB" sz="2800" dirty="0"/>
              <a:t>– he was not against it.</a:t>
            </a:r>
          </a:p>
          <a:p>
            <a:endParaRPr lang="en-GB" sz="2800" dirty="0"/>
          </a:p>
        </p:txBody>
      </p:sp>
      <p:pic>
        <p:nvPicPr>
          <p:cNvPr id="10245" name="Picture 5" descr="stock-vector-jesus-transfiguration-with-moses-and-elijah-710408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060848"/>
            <a:ext cx="2159000" cy="179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6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fade">
                                      <p:cBhvr>
                                        <p:cTn id="12" dur="500"/>
                                        <p:tgtEl>
                                          <p:spTgt spid="10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3">
                                            <p:txEl>
                                              <p:pRg st="3" end="3"/>
                                            </p:txEl>
                                          </p:spTgt>
                                        </p:tgtEl>
                                        <p:attrNameLst>
                                          <p:attrName>style.visibility</p:attrName>
                                        </p:attrNameLst>
                                      </p:cBhvr>
                                      <p:to>
                                        <p:strVal val="visible"/>
                                      </p:to>
                                    </p:set>
                                    <p:animEffect transition="in" filter="fade">
                                      <p:cBhvr>
                                        <p:cTn id="17" dur="500"/>
                                        <p:tgtEl>
                                          <p:spTgt spid="102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xEl>
                                              <p:pRg st="5" end="5"/>
                                            </p:txEl>
                                          </p:spTgt>
                                        </p:tgtEl>
                                        <p:attrNameLst>
                                          <p:attrName>style.visibility</p:attrName>
                                        </p:attrNameLst>
                                      </p:cBhvr>
                                      <p:to>
                                        <p:strVal val="visible"/>
                                      </p:to>
                                    </p:set>
                                    <p:animEffect transition="in" filter="fade">
                                      <p:cBhvr>
                                        <p:cTn id="22" dur="500"/>
                                        <p:tgtEl>
                                          <p:spTgt spid="1024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3">
                                            <p:txEl>
                                              <p:pRg st="6" end="6"/>
                                            </p:txEl>
                                          </p:spTgt>
                                        </p:tgtEl>
                                        <p:attrNameLst>
                                          <p:attrName>style.visibility</p:attrName>
                                        </p:attrNameLst>
                                      </p:cBhvr>
                                      <p:to>
                                        <p:strVal val="visible"/>
                                      </p:to>
                                    </p:set>
                                    <p:animEffect transition="in" filter="fade">
                                      <p:cBhvr>
                                        <p:cTn id="27" dur="500"/>
                                        <p:tgtEl>
                                          <p:spTgt spid="1024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43">
                                            <p:txEl>
                                              <p:pRg st="7" end="7"/>
                                            </p:txEl>
                                          </p:spTgt>
                                        </p:tgtEl>
                                        <p:attrNameLst>
                                          <p:attrName>style.visibility</p:attrName>
                                        </p:attrNameLst>
                                      </p:cBhvr>
                                      <p:to>
                                        <p:strVal val="visible"/>
                                      </p:to>
                                    </p:set>
                                    <p:animEffect transition="in" filter="fade">
                                      <p:cBhvr>
                                        <p:cTn id="32" dur="500"/>
                                        <p:tgtEl>
                                          <p:spTgt spid="102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57200" y="549275"/>
            <a:ext cx="8229600" cy="2375669"/>
          </a:xfrm>
          <a:solidFill>
            <a:schemeClr val="accent1">
              <a:lumMod val="20000"/>
              <a:lumOff val="80000"/>
            </a:schemeClr>
          </a:solidFill>
          <a:ln>
            <a:solidFill>
              <a:schemeClr val="tx1"/>
            </a:solidFill>
          </a:ln>
        </p:spPr>
        <p:txBody>
          <a:bodyPr/>
          <a:lstStyle/>
          <a:p>
            <a:r>
              <a:rPr lang="en-GB" dirty="0"/>
              <a:t>Peter offered to put up three tents for them.  This was a Jewish custom to remember the great figures of Judaism.  Jews still celebrate the ‘Feast of the Tabernacles’.</a:t>
            </a:r>
          </a:p>
          <a:p>
            <a:endParaRPr lang="en-GB" dirty="0"/>
          </a:p>
          <a:p>
            <a:pPr>
              <a:buFontTx/>
              <a:buNone/>
            </a:pPr>
            <a:endParaRPr lang="en-GB" dirty="0"/>
          </a:p>
        </p:txBody>
      </p:sp>
      <p:pic>
        <p:nvPicPr>
          <p:cNvPr id="11269" name="Picture 5" descr="ANd9GcTzTjr3FCm1-cOQkq2CT_9zN4i5OxZ57X_NJ19dDkMBVkrjLY6E74utklM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39" y="3451155"/>
            <a:ext cx="3068637" cy="219551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followersofyah.com/tabernacles07banner.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540402"/>
            <a:ext cx="4825841" cy="201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0364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solidFill>
            <a:schemeClr val="accent2">
              <a:lumMod val="40000"/>
              <a:lumOff val="60000"/>
            </a:schemeClr>
          </a:solidFill>
          <a:ln>
            <a:solidFill>
              <a:schemeClr val="tx1"/>
            </a:solidFill>
          </a:ln>
        </p:spPr>
        <p:txBody>
          <a:bodyPr/>
          <a:lstStyle/>
          <a:p>
            <a:r>
              <a:rPr lang="en-GB" b="1" u="sng" dirty="0"/>
              <a:t>The Cloud and the Voice</a:t>
            </a:r>
          </a:p>
        </p:txBody>
      </p:sp>
      <p:sp>
        <p:nvSpPr>
          <p:cNvPr id="13315" name="Rectangle 3"/>
          <p:cNvSpPr>
            <a:spLocks noGrp="1" noChangeArrowheads="1"/>
          </p:cNvSpPr>
          <p:nvPr>
            <p:ph type="body" idx="1"/>
          </p:nvPr>
        </p:nvSpPr>
        <p:spPr>
          <a:solidFill>
            <a:schemeClr val="accent1">
              <a:lumMod val="40000"/>
              <a:lumOff val="60000"/>
            </a:schemeClr>
          </a:solidFill>
          <a:ln>
            <a:solidFill>
              <a:schemeClr val="tx1"/>
            </a:solidFill>
          </a:ln>
        </p:spPr>
        <p:txBody>
          <a:bodyPr/>
          <a:lstStyle/>
          <a:p>
            <a:r>
              <a:rPr lang="en-GB" dirty="0"/>
              <a:t>In Jewish Scripture </a:t>
            </a:r>
            <a:r>
              <a:rPr lang="en-GB" u="sng" dirty="0"/>
              <a:t>a cloud was a symbol of God’s </a:t>
            </a:r>
            <a:r>
              <a:rPr lang="en-GB" u="sng" dirty="0" smtClean="0"/>
              <a:t>presence -</a:t>
            </a:r>
            <a:r>
              <a:rPr lang="en-GB" dirty="0" smtClean="0"/>
              <a:t> In </a:t>
            </a:r>
            <a:r>
              <a:rPr lang="en-GB" dirty="0"/>
              <a:t>Exodus, during the escape of the Jews from Egypt, God guided the Jews by appearing as a pillar of </a:t>
            </a:r>
            <a:r>
              <a:rPr lang="en-GB" dirty="0" smtClean="0"/>
              <a:t>cloud.</a:t>
            </a:r>
            <a:endParaRPr lang="en-GB" dirty="0"/>
          </a:p>
          <a:p>
            <a:pPr>
              <a:buFontTx/>
              <a:buNone/>
            </a:pPr>
            <a:endParaRPr lang="en-GB" dirty="0"/>
          </a:p>
          <a:p>
            <a:r>
              <a:rPr lang="en-GB" dirty="0"/>
              <a:t>The words spoken were similar to those spoken at </a:t>
            </a:r>
            <a:r>
              <a:rPr lang="en-GB" u="sng" dirty="0"/>
              <a:t>Jesus’ </a:t>
            </a:r>
            <a:r>
              <a:rPr lang="en-GB" u="sng" dirty="0" smtClean="0"/>
              <a:t>baptism.</a:t>
            </a:r>
            <a:endParaRPr lang="en-GB" u="sng" dirty="0"/>
          </a:p>
        </p:txBody>
      </p:sp>
    </p:spTree>
    <p:extLst>
      <p:ext uri="{BB962C8B-B14F-4D97-AF65-F5344CB8AC3E}">
        <p14:creationId xmlns:p14="http://schemas.microsoft.com/office/powerpoint/2010/main" val="154882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fade">
                                      <p:cBhvr>
                                        <p:cTn id="12"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91264" cy="922114"/>
          </a:xfrm>
          <a:solidFill>
            <a:schemeClr val="accent2">
              <a:lumMod val="40000"/>
              <a:lumOff val="60000"/>
            </a:schemeClr>
          </a:solidFill>
          <a:ln>
            <a:solidFill>
              <a:schemeClr val="tx1"/>
            </a:solidFill>
          </a:ln>
        </p:spPr>
        <p:txBody>
          <a:bodyPr/>
          <a:lstStyle/>
          <a:p>
            <a:r>
              <a:rPr lang="en-GB" dirty="0"/>
              <a:t>Added extra…</a:t>
            </a:r>
          </a:p>
        </p:txBody>
      </p:sp>
      <p:sp>
        <p:nvSpPr>
          <p:cNvPr id="14339" name="Rectangle 3"/>
          <p:cNvSpPr>
            <a:spLocks noGrp="1" noChangeArrowheads="1"/>
          </p:cNvSpPr>
          <p:nvPr>
            <p:ph type="body" idx="1"/>
          </p:nvPr>
        </p:nvSpPr>
        <p:spPr>
          <a:xfrm>
            <a:off x="395536" y="1412776"/>
            <a:ext cx="8424936" cy="5040560"/>
          </a:xfrm>
          <a:solidFill>
            <a:schemeClr val="accent1">
              <a:lumMod val="40000"/>
              <a:lumOff val="60000"/>
            </a:schemeClr>
          </a:solidFill>
          <a:ln>
            <a:solidFill>
              <a:schemeClr val="tx1"/>
            </a:solidFill>
          </a:ln>
        </p:spPr>
        <p:txBody>
          <a:bodyPr>
            <a:normAutofit/>
          </a:bodyPr>
          <a:lstStyle/>
          <a:p>
            <a:r>
              <a:rPr lang="en-GB" dirty="0"/>
              <a:t>The Jews believe that </a:t>
            </a:r>
            <a:r>
              <a:rPr lang="en-GB" u="sng" dirty="0"/>
              <a:t>Elijah will return</a:t>
            </a:r>
            <a:r>
              <a:rPr lang="en-GB" dirty="0"/>
              <a:t> to prepare the way for the Messiah.  </a:t>
            </a:r>
            <a:endParaRPr lang="en-GB" dirty="0" smtClean="0"/>
          </a:p>
          <a:p>
            <a:endParaRPr lang="en-GB" dirty="0"/>
          </a:p>
          <a:p>
            <a:r>
              <a:rPr lang="en-GB" dirty="0" smtClean="0"/>
              <a:t>Malachi </a:t>
            </a:r>
            <a:r>
              <a:rPr lang="en-GB" dirty="0"/>
              <a:t>4:5-6 speaks of Elijah returning to turn the hearts of the people back to God before the Messiah appeared.  </a:t>
            </a:r>
          </a:p>
          <a:p>
            <a:endParaRPr lang="en-GB" dirty="0" smtClean="0"/>
          </a:p>
          <a:p>
            <a:r>
              <a:rPr lang="en-GB" dirty="0" smtClean="0"/>
              <a:t>Jesus told the disciples that Elijah had already come. Who was he referring to?</a:t>
            </a:r>
            <a:endParaRPr lang="en-GB" dirty="0"/>
          </a:p>
        </p:txBody>
      </p:sp>
    </p:spTree>
    <p:extLst>
      <p:ext uri="{BB962C8B-B14F-4D97-AF65-F5344CB8AC3E}">
        <p14:creationId xmlns:p14="http://schemas.microsoft.com/office/powerpoint/2010/main" val="27443695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oulshepherding.org/wp-content/uploads/2012/08/Jesus-transfigu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102976"/>
            <a:ext cx="4238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39751" y="6021288"/>
            <a:ext cx="4382641" cy="369332"/>
          </a:xfrm>
          <a:prstGeom prst="rect">
            <a:avLst/>
          </a:prstGeom>
          <a:solidFill>
            <a:schemeClr val="accent4">
              <a:lumMod val="40000"/>
              <a:lumOff val="60000"/>
            </a:schemeClr>
          </a:solidFill>
          <a:ln>
            <a:solidFill>
              <a:schemeClr val="accent1"/>
            </a:solidFill>
          </a:ln>
        </p:spPr>
        <p:txBody>
          <a:bodyPr wrap="square" rtlCol="0">
            <a:spAutoFit/>
          </a:bodyPr>
          <a:lstStyle/>
          <a:p>
            <a:r>
              <a:rPr lang="en-GB" dirty="0" smtClean="0"/>
              <a:t>Peter, James and John – Christ’s ‘Inner Circle’</a:t>
            </a:r>
            <a:endParaRPr lang="en-GB" dirty="0"/>
          </a:p>
        </p:txBody>
      </p:sp>
      <p:cxnSp>
        <p:nvCxnSpPr>
          <p:cNvPr id="6" name="Straight Arrow Connector 5"/>
          <p:cNvCxnSpPr/>
          <p:nvPr/>
        </p:nvCxnSpPr>
        <p:spPr>
          <a:xfrm flipV="1">
            <a:off x="2699792" y="5179552"/>
            <a:ext cx="216024" cy="8417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275856" y="5179552"/>
            <a:ext cx="864096" cy="8417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283968" y="5301208"/>
            <a:ext cx="1008112" cy="72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658863" y="1115452"/>
            <a:ext cx="3744416" cy="369332"/>
          </a:xfrm>
          <a:prstGeom prst="rect">
            <a:avLst/>
          </a:prstGeom>
          <a:solidFill>
            <a:schemeClr val="accent4">
              <a:lumMod val="40000"/>
              <a:lumOff val="60000"/>
            </a:schemeClr>
          </a:solidFill>
          <a:ln>
            <a:solidFill>
              <a:schemeClr val="tx1"/>
            </a:solidFill>
          </a:ln>
        </p:spPr>
        <p:txBody>
          <a:bodyPr wrap="square" rtlCol="0">
            <a:spAutoFit/>
          </a:bodyPr>
          <a:lstStyle/>
          <a:p>
            <a:r>
              <a:rPr lang="en-GB" dirty="0" smtClean="0"/>
              <a:t>Elijah	         Jesus	Moses</a:t>
            </a:r>
            <a:endParaRPr lang="en-GB" dirty="0"/>
          </a:p>
        </p:txBody>
      </p:sp>
      <p:cxnSp>
        <p:nvCxnSpPr>
          <p:cNvPr id="21" name="Straight Arrow Connector 20"/>
          <p:cNvCxnSpPr/>
          <p:nvPr/>
        </p:nvCxnSpPr>
        <p:spPr>
          <a:xfrm flipH="1">
            <a:off x="5652120" y="1536320"/>
            <a:ext cx="144016" cy="7405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27984" y="1479453"/>
            <a:ext cx="0" cy="427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984465" y="1484784"/>
            <a:ext cx="147375" cy="7920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107444" y="2276872"/>
            <a:ext cx="1728192" cy="1938992"/>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GB" sz="2000" dirty="0" smtClean="0"/>
              <a:t>Moses – figure from the Old Testament who represents Jewish Law</a:t>
            </a:r>
            <a:endParaRPr lang="en-GB" sz="2000" dirty="0"/>
          </a:p>
        </p:txBody>
      </p:sp>
      <p:sp>
        <p:nvSpPr>
          <p:cNvPr id="27" name="TextBox 26"/>
          <p:cNvSpPr txBox="1"/>
          <p:nvPr/>
        </p:nvSpPr>
        <p:spPr>
          <a:xfrm>
            <a:off x="395536" y="2492896"/>
            <a:ext cx="1728192" cy="1938992"/>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GB" sz="2000" dirty="0" smtClean="0"/>
              <a:t>Elijah – figure from Old Testament who represents the Prophets</a:t>
            </a:r>
            <a:endParaRPr lang="en-GB" sz="2000" dirty="0"/>
          </a:p>
        </p:txBody>
      </p:sp>
      <p:sp>
        <p:nvSpPr>
          <p:cNvPr id="28" name="Cloud Callout 27"/>
          <p:cNvSpPr/>
          <p:nvPr/>
        </p:nvSpPr>
        <p:spPr>
          <a:xfrm>
            <a:off x="0" y="0"/>
            <a:ext cx="2699792" cy="1880828"/>
          </a:xfrm>
          <a:prstGeom prst="cloudCallout">
            <a:avLst>
              <a:gd name="adj1" fmla="val 48327"/>
              <a:gd name="adj2" fmla="val 521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“This is my own dear Son; listen to him”</a:t>
            </a:r>
            <a:endParaRPr lang="en-GB" i="1" dirty="0">
              <a:solidFill>
                <a:schemeClr val="tx1"/>
              </a:solidFill>
            </a:endParaRPr>
          </a:p>
        </p:txBody>
      </p:sp>
      <p:sp>
        <p:nvSpPr>
          <p:cNvPr id="29" name="TextBox 28"/>
          <p:cNvSpPr txBox="1"/>
          <p:nvPr/>
        </p:nvSpPr>
        <p:spPr>
          <a:xfrm>
            <a:off x="6722392" y="152270"/>
            <a:ext cx="2201306" cy="1754326"/>
          </a:xfrm>
          <a:prstGeom prst="rect">
            <a:avLst/>
          </a:prstGeom>
          <a:solidFill>
            <a:srgbClr val="92D050"/>
          </a:solidFill>
          <a:ln>
            <a:solidFill>
              <a:schemeClr val="tx1"/>
            </a:solidFill>
          </a:ln>
        </p:spPr>
        <p:txBody>
          <a:bodyPr wrap="square" rtlCol="0">
            <a:spAutoFit/>
          </a:bodyPr>
          <a:lstStyle/>
          <a:p>
            <a:pPr algn="ctr"/>
            <a:r>
              <a:rPr lang="en-GB" dirty="0" smtClean="0"/>
              <a:t>Cloud represents God’s presence</a:t>
            </a:r>
          </a:p>
          <a:p>
            <a:pPr algn="ctr"/>
            <a:r>
              <a:rPr lang="en-GB" dirty="0" smtClean="0"/>
              <a:t>God spoke- God approved of JC and showed he was God’s Son.</a:t>
            </a:r>
            <a:endParaRPr lang="en-GB" dirty="0"/>
          </a:p>
        </p:txBody>
      </p:sp>
      <p:cxnSp>
        <p:nvCxnSpPr>
          <p:cNvPr id="31" name="Straight Arrow Connector 30"/>
          <p:cNvCxnSpPr/>
          <p:nvPr/>
        </p:nvCxnSpPr>
        <p:spPr>
          <a:xfrm>
            <a:off x="2658863" y="617248"/>
            <a:ext cx="399152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11815" y="4653136"/>
            <a:ext cx="2119450" cy="1631216"/>
          </a:xfrm>
          <a:prstGeom prst="rect">
            <a:avLst/>
          </a:prstGeom>
          <a:solidFill>
            <a:schemeClr val="accent6">
              <a:lumMod val="75000"/>
            </a:schemeClr>
          </a:solidFill>
          <a:ln>
            <a:solidFill>
              <a:schemeClr val="tx1"/>
            </a:solidFill>
          </a:ln>
        </p:spPr>
        <p:txBody>
          <a:bodyPr wrap="square" rtlCol="0">
            <a:spAutoFit/>
          </a:bodyPr>
          <a:lstStyle/>
          <a:p>
            <a:pPr algn="ctr"/>
            <a:r>
              <a:rPr lang="en-GB" sz="2000" dirty="0" smtClean="0"/>
              <a:t>Both Elijah and Moses show that JC is the fulfilment of the Old Testament</a:t>
            </a:r>
            <a:endParaRPr lang="en-GB" sz="2000" dirty="0"/>
          </a:p>
        </p:txBody>
      </p:sp>
      <p:sp>
        <p:nvSpPr>
          <p:cNvPr id="36" name="TextBox 35"/>
          <p:cNvSpPr txBox="1"/>
          <p:nvPr/>
        </p:nvSpPr>
        <p:spPr>
          <a:xfrm>
            <a:off x="54642" y="4675940"/>
            <a:ext cx="2195736" cy="2031325"/>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GB" dirty="0" smtClean="0"/>
              <a:t>Jesus’ clothes became dazzling white- JC is more than just a man, he is the Son of God – spiritual change came over him</a:t>
            </a:r>
            <a:endParaRPr lang="en-GB" dirty="0"/>
          </a:p>
        </p:txBody>
      </p:sp>
    </p:spTree>
    <p:extLst>
      <p:ext uri="{BB962C8B-B14F-4D97-AF65-F5344CB8AC3E}">
        <p14:creationId xmlns:p14="http://schemas.microsoft.com/office/powerpoint/2010/main" val="3510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6" grpId="0" animBg="1"/>
      <p:bldP spid="27" grpId="0" animBg="1"/>
      <p:bldP spid="29" grpId="0" animBg="1"/>
      <p:bldP spid="35" grpId="0" animBg="1"/>
      <p:bldP spid="3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oulshepherding.org/wp-content/uploads/2012/08/Jesus-transfigu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102976"/>
            <a:ext cx="4238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39751" y="6021288"/>
            <a:ext cx="4382641" cy="369332"/>
          </a:xfrm>
          <a:prstGeom prst="rect">
            <a:avLst/>
          </a:prstGeom>
          <a:solidFill>
            <a:schemeClr val="accent4">
              <a:lumMod val="40000"/>
              <a:lumOff val="60000"/>
            </a:schemeClr>
          </a:solidFill>
          <a:ln>
            <a:solidFill>
              <a:schemeClr val="accent1"/>
            </a:solidFill>
          </a:ln>
        </p:spPr>
        <p:txBody>
          <a:bodyPr wrap="square" rtlCol="0">
            <a:spAutoFit/>
          </a:bodyPr>
          <a:lstStyle/>
          <a:p>
            <a:r>
              <a:rPr lang="en-GB" dirty="0" smtClean="0"/>
              <a:t>Peter, James and John – Christ’s ‘Inner Circle’</a:t>
            </a:r>
            <a:endParaRPr lang="en-GB" dirty="0"/>
          </a:p>
        </p:txBody>
      </p:sp>
      <p:cxnSp>
        <p:nvCxnSpPr>
          <p:cNvPr id="6" name="Straight Arrow Connector 5"/>
          <p:cNvCxnSpPr/>
          <p:nvPr/>
        </p:nvCxnSpPr>
        <p:spPr>
          <a:xfrm flipV="1">
            <a:off x="2699792" y="5179552"/>
            <a:ext cx="216024" cy="8417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275856" y="5179552"/>
            <a:ext cx="864096" cy="8417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283968" y="5301208"/>
            <a:ext cx="1008112" cy="72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658863" y="1115452"/>
            <a:ext cx="3744416" cy="369332"/>
          </a:xfrm>
          <a:prstGeom prst="rect">
            <a:avLst/>
          </a:prstGeom>
          <a:solidFill>
            <a:schemeClr val="accent4">
              <a:lumMod val="40000"/>
              <a:lumOff val="60000"/>
            </a:schemeClr>
          </a:solidFill>
          <a:ln>
            <a:solidFill>
              <a:schemeClr val="tx1"/>
            </a:solidFill>
          </a:ln>
        </p:spPr>
        <p:txBody>
          <a:bodyPr wrap="square" rtlCol="0">
            <a:spAutoFit/>
          </a:bodyPr>
          <a:lstStyle/>
          <a:p>
            <a:r>
              <a:rPr lang="en-GB" dirty="0" smtClean="0"/>
              <a:t>Elijah	         Jesus	Moses</a:t>
            </a:r>
            <a:endParaRPr lang="en-GB" dirty="0"/>
          </a:p>
        </p:txBody>
      </p:sp>
      <p:cxnSp>
        <p:nvCxnSpPr>
          <p:cNvPr id="21" name="Straight Arrow Connector 20"/>
          <p:cNvCxnSpPr/>
          <p:nvPr/>
        </p:nvCxnSpPr>
        <p:spPr>
          <a:xfrm flipH="1">
            <a:off x="5652120" y="1536320"/>
            <a:ext cx="144016" cy="7405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27984" y="1479453"/>
            <a:ext cx="0" cy="427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984465" y="1484784"/>
            <a:ext cx="147375" cy="7920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107444" y="2276872"/>
            <a:ext cx="1728192" cy="1938992"/>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GB" sz="2000" dirty="0" smtClean="0"/>
              <a:t>Moses – figure from the Old Testament who represents Jewish Law</a:t>
            </a:r>
            <a:endParaRPr lang="en-GB" sz="2000" dirty="0"/>
          </a:p>
        </p:txBody>
      </p:sp>
      <p:sp>
        <p:nvSpPr>
          <p:cNvPr id="27" name="TextBox 26"/>
          <p:cNvSpPr txBox="1"/>
          <p:nvPr/>
        </p:nvSpPr>
        <p:spPr>
          <a:xfrm>
            <a:off x="395536" y="2492896"/>
            <a:ext cx="1728192" cy="1938992"/>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GB" sz="2000" dirty="0" smtClean="0"/>
              <a:t>Elijah – figure from Old Testament who represents the Prophets</a:t>
            </a:r>
            <a:endParaRPr lang="en-GB" sz="2000" dirty="0"/>
          </a:p>
        </p:txBody>
      </p:sp>
      <p:sp>
        <p:nvSpPr>
          <p:cNvPr id="28" name="Cloud Callout 27"/>
          <p:cNvSpPr/>
          <p:nvPr/>
        </p:nvSpPr>
        <p:spPr>
          <a:xfrm>
            <a:off x="0" y="0"/>
            <a:ext cx="2699792" cy="1880828"/>
          </a:xfrm>
          <a:prstGeom prst="cloudCallout">
            <a:avLst>
              <a:gd name="adj1" fmla="val 48327"/>
              <a:gd name="adj2" fmla="val 521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“This is my own dear Son; listen to him”</a:t>
            </a:r>
            <a:endParaRPr lang="en-GB" i="1" dirty="0">
              <a:solidFill>
                <a:schemeClr val="tx1"/>
              </a:solidFill>
            </a:endParaRPr>
          </a:p>
        </p:txBody>
      </p:sp>
      <p:sp>
        <p:nvSpPr>
          <p:cNvPr id="29" name="TextBox 28"/>
          <p:cNvSpPr txBox="1"/>
          <p:nvPr/>
        </p:nvSpPr>
        <p:spPr>
          <a:xfrm>
            <a:off x="6722392" y="152270"/>
            <a:ext cx="2201306" cy="1754326"/>
          </a:xfrm>
          <a:prstGeom prst="rect">
            <a:avLst/>
          </a:prstGeom>
          <a:solidFill>
            <a:srgbClr val="92D050"/>
          </a:solidFill>
          <a:ln>
            <a:solidFill>
              <a:schemeClr val="tx1"/>
            </a:solidFill>
          </a:ln>
        </p:spPr>
        <p:txBody>
          <a:bodyPr wrap="square" rtlCol="0">
            <a:spAutoFit/>
          </a:bodyPr>
          <a:lstStyle/>
          <a:p>
            <a:pPr algn="ctr"/>
            <a:r>
              <a:rPr lang="en-GB" dirty="0" smtClean="0"/>
              <a:t>Cloud represents God’s presence</a:t>
            </a:r>
          </a:p>
          <a:p>
            <a:pPr algn="ctr"/>
            <a:r>
              <a:rPr lang="en-GB" dirty="0" smtClean="0"/>
              <a:t>God spoke- God approved of JC and showed he was God’s Son.</a:t>
            </a:r>
            <a:endParaRPr lang="en-GB" dirty="0"/>
          </a:p>
        </p:txBody>
      </p:sp>
      <p:cxnSp>
        <p:nvCxnSpPr>
          <p:cNvPr id="31" name="Straight Arrow Connector 30"/>
          <p:cNvCxnSpPr/>
          <p:nvPr/>
        </p:nvCxnSpPr>
        <p:spPr>
          <a:xfrm>
            <a:off x="2658863" y="617248"/>
            <a:ext cx="399152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11815" y="4653136"/>
            <a:ext cx="2119450" cy="1631216"/>
          </a:xfrm>
          <a:prstGeom prst="rect">
            <a:avLst/>
          </a:prstGeom>
          <a:solidFill>
            <a:schemeClr val="accent6">
              <a:lumMod val="75000"/>
            </a:schemeClr>
          </a:solidFill>
          <a:ln>
            <a:solidFill>
              <a:schemeClr val="tx1"/>
            </a:solidFill>
          </a:ln>
        </p:spPr>
        <p:txBody>
          <a:bodyPr wrap="square" rtlCol="0">
            <a:spAutoFit/>
          </a:bodyPr>
          <a:lstStyle/>
          <a:p>
            <a:pPr algn="ctr"/>
            <a:r>
              <a:rPr lang="en-GB" sz="2000" dirty="0" smtClean="0"/>
              <a:t>Both Elijah and Moses show that JC is the fulfilment of the Old Testament</a:t>
            </a:r>
            <a:endParaRPr lang="en-GB" sz="2000" dirty="0"/>
          </a:p>
        </p:txBody>
      </p:sp>
      <p:sp>
        <p:nvSpPr>
          <p:cNvPr id="36" name="TextBox 35"/>
          <p:cNvSpPr txBox="1"/>
          <p:nvPr/>
        </p:nvSpPr>
        <p:spPr>
          <a:xfrm>
            <a:off x="54642" y="4675940"/>
            <a:ext cx="2195736" cy="2031325"/>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GB" dirty="0" smtClean="0"/>
              <a:t>Jesus’ clothes became dazzling white- JC is more than just a man, he is the Son of God – spiritual change came over him</a:t>
            </a:r>
            <a:endParaRPr lang="en-GB" dirty="0"/>
          </a:p>
        </p:txBody>
      </p:sp>
    </p:spTree>
    <p:extLst>
      <p:ext uri="{BB962C8B-B14F-4D97-AF65-F5344CB8AC3E}">
        <p14:creationId xmlns:p14="http://schemas.microsoft.com/office/powerpoint/2010/main" val="265605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6" grpId="0" animBg="1"/>
      <p:bldP spid="27" grpId="0" animBg="1"/>
      <p:bldP spid="29" grpId="0" animBg="1"/>
      <p:bldP spid="35" grpId="0" animBg="1"/>
      <p:bldP spid="3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a:solidFill>
            <a:schemeClr val="accent2">
              <a:lumMod val="20000"/>
              <a:lumOff val="80000"/>
            </a:schemeClr>
          </a:solidFill>
          <a:ln>
            <a:solidFill>
              <a:schemeClr val="tx1"/>
            </a:solidFill>
          </a:ln>
        </p:spPr>
        <p:txBody>
          <a:bodyPr/>
          <a:lstStyle/>
          <a:p>
            <a:r>
              <a:rPr lang="en-GB" dirty="0" smtClean="0"/>
              <a:t>Past Paper Question</a:t>
            </a:r>
            <a:endParaRPr lang="en-GB" dirty="0"/>
          </a:p>
        </p:txBody>
      </p:sp>
      <p:sp>
        <p:nvSpPr>
          <p:cNvPr id="3" name="Content Placeholder 2"/>
          <p:cNvSpPr>
            <a:spLocks noGrp="1"/>
          </p:cNvSpPr>
          <p:nvPr>
            <p:ph idx="1"/>
          </p:nvPr>
        </p:nvSpPr>
        <p:spPr>
          <a:xfrm>
            <a:off x="0" y="1196753"/>
            <a:ext cx="9144000" cy="936104"/>
          </a:xfrm>
          <a:solidFill>
            <a:srgbClr val="99CCFF"/>
          </a:solidFill>
          <a:ln>
            <a:solidFill>
              <a:schemeClr val="tx1"/>
            </a:solidFill>
          </a:ln>
        </p:spPr>
        <p:txBody>
          <a:bodyPr/>
          <a:lstStyle/>
          <a:p>
            <a:pPr marL="0" indent="0">
              <a:buNone/>
            </a:pPr>
            <a:r>
              <a:rPr lang="en-GB" sz="2400" dirty="0" smtClean="0"/>
              <a:t>Describe the ways in which the disciples realise that the Transfiguration was a special event in the life of Jesus. (5 marks)</a:t>
            </a:r>
          </a:p>
          <a:p>
            <a:pPr marL="0" indent="0">
              <a:buNone/>
            </a:pPr>
            <a:endParaRPr lang="en-GB" dirty="0"/>
          </a:p>
        </p:txBody>
      </p:sp>
      <p:sp>
        <p:nvSpPr>
          <p:cNvPr id="4" name="TextBox 3"/>
          <p:cNvSpPr txBox="1"/>
          <p:nvPr/>
        </p:nvSpPr>
        <p:spPr>
          <a:xfrm>
            <a:off x="153585" y="2276872"/>
            <a:ext cx="8784976" cy="4493538"/>
          </a:xfrm>
          <a:prstGeom prst="rect">
            <a:avLst/>
          </a:prstGeom>
          <a:solidFill>
            <a:schemeClr val="accent3">
              <a:lumMod val="60000"/>
              <a:lumOff val="40000"/>
            </a:schemeClr>
          </a:solidFill>
          <a:ln>
            <a:solidFill>
              <a:schemeClr val="tx1"/>
            </a:solidFill>
          </a:ln>
        </p:spPr>
        <p:txBody>
          <a:bodyPr wrap="square" rtlCol="0">
            <a:spAutoFit/>
          </a:bodyPr>
          <a:lstStyle/>
          <a:p>
            <a:pPr lvl="0"/>
            <a:r>
              <a:rPr lang="en-GB" sz="2200" dirty="0"/>
              <a:t>The disciples realised this was a special event as Jesus’ appearance changed – ‘his clothes became shining white.’  </a:t>
            </a:r>
            <a:endParaRPr lang="en-GB" sz="2200" dirty="0" smtClean="0"/>
          </a:p>
          <a:p>
            <a:pPr lvl="0"/>
            <a:endParaRPr lang="en-GB" sz="2200" dirty="0"/>
          </a:p>
          <a:p>
            <a:pPr lvl="0"/>
            <a:r>
              <a:rPr lang="en-GB" sz="2200" dirty="0"/>
              <a:t>God’s voice spoke from heaven, commanding the disciples to listen to Jesus</a:t>
            </a:r>
            <a:r>
              <a:rPr lang="en-GB" sz="2200" dirty="0" smtClean="0"/>
              <a:t>.</a:t>
            </a:r>
          </a:p>
          <a:p>
            <a:pPr lvl="0"/>
            <a:r>
              <a:rPr lang="en-GB" sz="2200" dirty="0" smtClean="0"/>
              <a:t>  </a:t>
            </a:r>
            <a:endParaRPr lang="en-GB" sz="2200" dirty="0"/>
          </a:p>
          <a:p>
            <a:pPr lvl="0"/>
            <a:r>
              <a:rPr lang="en-GB" sz="2200" dirty="0"/>
              <a:t>The most significant figures from the Old Testament appeared – Elijah and Moses – represent the Law and the Prophets. </a:t>
            </a:r>
            <a:endParaRPr lang="en-GB" sz="2200" dirty="0" smtClean="0"/>
          </a:p>
          <a:p>
            <a:pPr lvl="0"/>
            <a:r>
              <a:rPr lang="en-GB" sz="2200" dirty="0" smtClean="0"/>
              <a:t> </a:t>
            </a:r>
            <a:endParaRPr lang="en-GB" sz="2200" dirty="0"/>
          </a:p>
          <a:p>
            <a:pPr lvl="0"/>
            <a:r>
              <a:rPr lang="en-GB" sz="2200" dirty="0"/>
              <a:t>Elijah’s presence showed that Jesus was the promised Messiah, as Elijah was meant to return to prepare the way for the Messiah.  </a:t>
            </a:r>
            <a:endParaRPr lang="en-GB" sz="2200" dirty="0" smtClean="0"/>
          </a:p>
          <a:p>
            <a:pPr lvl="0"/>
            <a:endParaRPr lang="en-GB" sz="2200" dirty="0"/>
          </a:p>
          <a:p>
            <a:pPr lvl="0"/>
            <a:r>
              <a:rPr lang="en-GB" sz="2200" dirty="0"/>
              <a:t>Jesus told the disciples not to tell anyone about the event until he - the Son of Man - had risen from death</a:t>
            </a:r>
            <a:r>
              <a:rPr lang="en-GB" sz="2200" dirty="0" smtClean="0"/>
              <a:t>.</a:t>
            </a:r>
            <a:endParaRPr lang="en-GB" sz="2200" dirty="0"/>
          </a:p>
        </p:txBody>
      </p:sp>
    </p:spTree>
    <p:extLst>
      <p:ext uri="{BB962C8B-B14F-4D97-AF65-F5344CB8AC3E}">
        <p14:creationId xmlns:p14="http://schemas.microsoft.com/office/powerpoint/2010/main" val="305228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normAutofit/>
          </a:bodyPr>
          <a:lstStyle/>
          <a:p>
            <a:r>
              <a:rPr lang="en-GB" dirty="0" smtClean="0"/>
              <a:t>Past Paper Question - 2013</a:t>
            </a:r>
            <a:endParaRPr lang="en-GB" dirty="0"/>
          </a:p>
        </p:txBody>
      </p:sp>
      <p:sp>
        <p:nvSpPr>
          <p:cNvPr id="3" name="Content Placeholder 2"/>
          <p:cNvSpPr>
            <a:spLocks noGrp="1"/>
          </p:cNvSpPr>
          <p:nvPr>
            <p:ph idx="1"/>
          </p:nvPr>
        </p:nvSpPr>
        <p:spPr>
          <a:xfrm>
            <a:off x="457200" y="2060849"/>
            <a:ext cx="8229600" cy="3240360"/>
          </a:xfrm>
          <a:solidFill>
            <a:schemeClr val="accent1">
              <a:lumMod val="40000"/>
              <a:lumOff val="60000"/>
            </a:schemeClr>
          </a:solidFill>
          <a:ln>
            <a:solidFill>
              <a:schemeClr val="tx1"/>
            </a:solidFill>
          </a:ln>
        </p:spPr>
        <p:txBody>
          <a:bodyPr/>
          <a:lstStyle/>
          <a:p>
            <a:pPr marL="0" indent="0">
              <a:buNone/>
            </a:pPr>
            <a:r>
              <a:rPr lang="en-GB" i="1" dirty="0"/>
              <a:t>“People today still find to easy to relate to God</a:t>
            </a:r>
            <a:r>
              <a:rPr lang="en-GB" i="1" dirty="0" smtClean="0"/>
              <a:t>.”</a:t>
            </a:r>
          </a:p>
          <a:p>
            <a:pPr marL="0" indent="0">
              <a:buNone/>
            </a:pPr>
            <a:endParaRPr lang="en-GB" i="1" dirty="0"/>
          </a:p>
          <a:p>
            <a:pPr marL="0" indent="0">
              <a:buNone/>
            </a:pPr>
            <a:r>
              <a:rPr lang="en-GB" dirty="0" smtClean="0"/>
              <a:t>Do you agree or disagree? Give reasons for your answer showing that you have considered different points of view.</a:t>
            </a:r>
            <a:endParaRPr lang="en-GB" dirty="0"/>
          </a:p>
        </p:txBody>
      </p:sp>
    </p:spTree>
    <p:extLst>
      <p:ext uri="{BB962C8B-B14F-4D97-AF65-F5344CB8AC3E}">
        <p14:creationId xmlns:p14="http://schemas.microsoft.com/office/powerpoint/2010/main" val="15385011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solidFill>
            <a:schemeClr val="tx2">
              <a:lumMod val="60000"/>
              <a:lumOff val="40000"/>
            </a:schemeClr>
          </a:solidFill>
          <a:ln>
            <a:solidFill>
              <a:schemeClr val="tx1"/>
            </a:solidFill>
          </a:ln>
        </p:spPr>
        <p:txBody>
          <a:bodyPr rtlCol="0">
            <a:normAutofit/>
          </a:bodyPr>
          <a:lstStyle/>
          <a:p>
            <a:pPr eaLnBrk="1" fontAlgn="auto" hangingPunct="1">
              <a:spcAft>
                <a:spcPts val="0"/>
              </a:spcAft>
              <a:defRPr/>
            </a:pPr>
            <a:r>
              <a:rPr lang="en-GB" sz="6000" b="1" dirty="0" smtClean="0"/>
              <a:t>Moral and Natural Evil</a:t>
            </a:r>
          </a:p>
        </p:txBody>
      </p:sp>
      <p:sp>
        <p:nvSpPr>
          <p:cNvPr id="6147" name="Rectangle 4"/>
          <p:cNvSpPr>
            <a:spLocks noGrp="1" noChangeArrowheads="1"/>
          </p:cNvSpPr>
          <p:nvPr>
            <p:ph sz="half" idx="1"/>
          </p:nvPr>
        </p:nvSpPr>
        <p:spPr>
          <a:xfrm>
            <a:off x="323528" y="1600200"/>
            <a:ext cx="8534722" cy="4525963"/>
          </a:xfrm>
          <a:ln/>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eaLnBrk="1" hangingPunct="1">
              <a:buFontTx/>
              <a:buNone/>
            </a:pPr>
            <a:r>
              <a:rPr lang="en-GB" sz="4300" b="1" dirty="0" smtClean="0"/>
              <a:t>Write a definition for moral</a:t>
            </a:r>
          </a:p>
          <a:p>
            <a:pPr eaLnBrk="1" hangingPunct="1">
              <a:buFontTx/>
              <a:buNone/>
            </a:pPr>
            <a:r>
              <a:rPr lang="en-GB" sz="4300" b="1" dirty="0" smtClean="0"/>
              <a:t>evil and natural evil.</a:t>
            </a:r>
          </a:p>
          <a:p>
            <a:pPr eaLnBrk="1" hangingPunct="1">
              <a:buFontTx/>
              <a:buNone/>
            </a:pPr>
            <a:endParaRPr lang="en-GB" dirty="0" smtClean="0"/>
          </a:p>
          <a:p>
            <a:pPr eaLnBrk="1" hangingPunct="1">
              <a:buFontTx/>
              <a:buNone/>
            </a:pPr>
            <a:r>
              <a:rPr lang="en-GB" dirty="0" smtClean="0"/>
              <a:t>                        </a:t>
            </a:r>
          </a:p>
          <a:p>
            <a:pPr eaLnBrk="1" hangingPunct="1">
              <a:buFontTx/>
              <a:buNone/>
            </a:pPr>
            <a:r>
              <a:rPr lang="en-GB" dirty="0" smtClean="0"/>
              <a:t>                            </a:t>
            </a:r>
          </a:p>
          <a:p>
            <a:pPr eaLnBrk="1" hangingPunct="1">
              <a:buFontTx/>
              <a:buNone/>
            </a:pPr>
            <a:r>
              <a:rPr lang="en-GB" dirty="0" smtClean="0"/>
              <a:t>                                                       </a:t>
            </a:r>
          </a:p>
          <a:p>
            <a:pPr eaLnBrk="1" hangingPunct="1">
              <a:buFontTx/>
              <a:buNone/>
            </a:pPr>
            <a:r>
              <a:rPr lang="en-GB" dirty="0" smtClean="0"/>
              <a:t>                                               </a:t>
            </a:r>
          </a:p>
          <a:p>
            <a:pPr eaLnBrk="1" hangingPunct="1">
              <a:buFontTx/>
              <a:buNone/>
            </a:pPr>
            <a:r>
              <a:rPr lang="en-GB" dirty="0"/>
              <a:t> </a:t>
            </a:r>
            <a:r>
              <a:rPr lang="en-GB" dirty="0" smtClean="0"/>
              <a:t>                                               </a:t>
            </a:r>
          </a:p>
          <a:p>
            <a:pPr eaLnBrk="1" hangingPunct="1">
              <a:buFontTx/>
              <a:buNone/>
            </a:pPr>
            <a:r>
              <a:rPr lang="en-GB" dirty="0"/>
              <a:t> </a:t>
            </a:r>
            <a:r>
              <a:rPr lang="en-GB" dirty="0" smtClean="0"/>
              <a:t>                                                     </a:t>
            </a:r>
          </a:p>
          <a:p>
            <a:pPr eaLnBrk="1" hangingPunct="1">
              <a:buFontTx/>
              <a:buNone/>
            </a:pPr>
            <a:r>
              <a:rPr lang="en-GB" sz="3500" dirty="0"/>
              <a:t> </a:t>
            </a:r>
            <a:r>
              <a:rPr lang="en-GB" sz="3500" dirty="0" smtClean="0"/>
              <a:t>                                               </a:t>
            </a:r>
            <a:r>
              <a:rPr lang="en-GB" sz="4700" dirty="0" smtClean="0"/>
              <a:t>You have </a:t>
            </a:r>
            <a:r>
              <a:rPr lang="en-GB" sz="5600" b="1" dirty="0" smtClean="0"/>
              <a:t>3</a:t>
            </a:r>
            <a:r>
              <a:rPr lang="en-GB" sz="4700" dirty="0" smtClean="0"/>
              <a:t> minutes</a:t>
            </a:r>
          </a:p>
        </p:txBody>
      </p:sp>
      <p:pic>
        <p:nvPicPr>
          <p:cNvPr id="6149" name="Picture 9" descr="tsunami_wave_coming_now_too_late"/>
          <p:cNvPicPr>
            <a:picLocks noChangeAspect="1" noChangeArrowheads="1"/>
          </p:cNvPicPr>
          <p:nvPr/>
        </p:nvPicPr>
        <p:blipFill>
          <a:blip r:embed="rId3" cstate="print"/>
          <a:srcRect/>
          <a:stretch>
            <a:fillRect/>
          </a:stretch>
        </p:blipFill>
        <p:spPr bwMode="auto">
          <a:xfrm>
            <a:off x="5796136" y="1268760"/>
            <a:ext cx="3096344" cy="4032446"/>
          </a:xfrm>
          <a:prstGeom prst="rect">
            <a:avLst/>
          </a:prstGeom>
          <a:ln>
            <a:noFill/>
          </a:ln>
          <a:effectLst>
            <a:softEdge rad="112500"/>
          </a:effectLst>
        </p:spPr>
      </p:pic>
      <p:pic>
        <p:nvPicPr>
          <p:cNvPr id="6" name="Picture 5" descr="911-tower2-1">
            <a:hlinkClick r:id="rId4"/>
          </p:cNvPr>
          <p:cNvPicPr>
            <a:picLocks noChangeAspect="1" noChangeArrowheads="1"/>
          </p:cNvPicPr>
          <p:nvPr/>
        </p:nvPicPr>
        <p:blipFill>
          <a:blip r:embed="rId5" cstate="print"/>
          <a:srcRect/>
          <a:stretch>
            <a:fillRect/>
          </a:stretch>
        </p:blipFill>
        <p:spPr bwMode="auto">
          <a:xfrm>
            <a:off x="683568" y="2750594"/>
            <a:ext cx="3456384" cy="4107406"/>
          </a:xfrm>
          <a:prstGeom prst="rect">
            <a:avLst/>
          </a:prstGeom>
          <a:ln>
            <a:noFill/>
          </a:ln>
          <a:effectLst>
            <a:softEdge rad="112500"/>
          </a:effectLst>
        </p:spPr>
      </p:pic>
    </p:spTree>
    <p:extLst>
      <p:ext uri="{BB962C8B-B14F-4D97-AF65-F5344CB8AC3E}">
        <p14:creationId xmlns:p14="http://schemas.microsoft.com/office/powerpoint/2010/main" val="13052786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3" descr="Volture girl.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5" name="TextBox 4"/>
          <p:cNvSpPr txBox="1">
            <a:spLocks noChangeArrowheads="1"/>
          </p:cNvSpPr>
          <p:nvPr/>
        </p:nvSpPr>
        <p:spPr bwMode="auto">
          <a:xfrm>
            <a:off x="571500" y="285750"/>
            <a:ext cx="52863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6000" b="1">
                <a:solidFill>
                  <a:srgbClr val="FF0000"/>
                </a:solidFill>
                <a:latin typeface="Comic Sans MS" pitchFamily="66" charset="0"/>
              </a:rPr>
              <a:t>Moral or Natural evil?</a:t>
            </a:r>
          </a:p>
        </p:txBody>
      </p:sp>
    </p:spTree>
    <p:extLst>
      <p:ext uri="{BB962C8B-B14F-4D97-AF65-F5344CB8AC3E}">
        <p14:creationId xmlns:p14="http://schemas.microsoft.com/office/powerpoint/2010/main" val="1592897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0" y="548680"/>
            <a:ext cx="8229600" cy="1143000"/>
          </a:xfrm>
          <a:solidFill>
            <a:schemeClr val="accent1">
              <a:lumMod val="20000"/>
              <a:lumOff val="80000"/>
            </a:schemeClr>
          </a:solidFill>
          <a:ln>
            <a:solidFill>
              <a:schemeClr val="tx1"/>
            </a:solidFill>
          </a:ln>
        </p:spPr>
        <p:txBody>
          <a:bodyPr>
            <a:normAutofit fontScale="90000"/>
          </a:bodyPr>
          <a:lstStyle/>
          <a:p>
            <a:r>
              <a:rPr lang="en-GB" b="1" dirty="0" smtClean="0"/>
              <a:t>1 </a:t>
            </a:r>
            <a:r>
              <a:rPr lang="en-GB" b="1" i="1" dirty="0" smtClean="0"/>
              <a:t>“This is the Good News about Jesus Christ, the Son of God”</a:t>
            </a:r>
            <a:endParaRPr lang="en-GB" i="1" dirty="0"/>
          </a:p>
        </p:txBody>
      </p:sp>
      <p:sp>
        <p:nvSpPr>
          <p:cNvPr id="4" name="TextBox 3"/>
          <p:cNvSpPr txBox="1"/>
          <p:nvPr/>
        </p:nvSpPr>
        <p:spPr>
          <a:xfrm>
            <a:off x="1907704" y="2924944"/>
            <a:ext cx="5760640" cy="1200329"/>
          </a:xfrm>
          <a:prstGeom prst="rect">
            <a:avLst/>
          </a:prstGeom>
          <a:solidFill>
            <a:schemeClr val="accent2">
              <a:lumMod val="20000"/>
              <a:lumOff val="80000"/>
            </a:schemeClr>
          </a:solidFill>
          <a:ln>
            <a:solidFill>
              <a:schemeClr val="tx1"/>
            </a:solidFill>
          </a:ln>
        </p:spPr>
        <p:txBody>
          <a:bodyPr wrap="square" rtlCol="0">
            <a:spAutoFit/>
          </a:bodyPr>
          <a:lstStyle/>
          <a:p>
            <a:r>
              <a:rPr lang="en-GB" sz="3600" dirty="0" smtClean="0"/>
              <a:t>What does Mark 1:1 tell us? </a:t>
            </a:r>
          </a:p>
          <a:p>
            <a:r>
              <a:rPr lang="en-GB" sz="3600" dirty="0" smtClean="0"/>
              <a:t>Name three things. </a:t>
            </a:r>
            <a:endParaRPr lang="en-GB" sz="3600" dirty="0"/>
          </a:p>
        </p:txBody>
      </p:sp>
      <p:sp>
        <p:nvSpPr>
          <p:cNvPr id="5" name="TextBox 4"/>
          <p:cNvSpPr txBox="1"/>
          <p:nvPr/>
        </p:nvSpPr>
        <p:spPr>
          <a:xfrm>
            <a:off x="3707904" y="4727362"/>
            <a:ext cx="4831995" cy="1569660"/>
          </a:xfrm>
          <a:prstGeom prst="rect">
            <a:avLst/>
          </a:prstGeom>
          <a:solidFill>
            <a:schemeClr val="accent3">
              <a:lumMod val="20000"/>
              <a:lumOff val="80000"/>
            </a:schemeClr>
          </a:solidFill>
          <a:ln>
            <a:solidFill>
              <a:schemeClr val="tx1"/>
            </a:solidFill>
          </a:ln>
        </p:spPr>
        <p:txBody>
          <a:bodyPr wrap="square" rtlCol="0">
            <a:spAutoFit/>
          </a:bodyPr>
          <a:lstStyle/>
          <a:p>
            <a:r>
              <a:rPr lang="en-GB" sz="2400" dirty="0" smtClean="0"/>
              <a:t>Mark is expert at being subtle, and condensing important information. Little phrases, even his choice of particular words, can be saying a lot..</a:t>
            </a:r>
            <a:endParaRPr lang="en-GB" sz="2400" dirty="0"/>
          </a:p>
        </p:txBody>
      </p:sp>
      <p:pic>
        <p:nvPicPr>
          <p:cNvPr id="1027" name="Picture 3" descr="C:\Users\Marta_2\AppData\Local\Microsoft\Windows\Temporary Internet Files\Content.IE5\H73MYYAC\MM90004661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464155"/>
            <a:ext cx="2016224" cy="209607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stCxn id="2" idx="2"/>
          </p:cNvCxnSpPr>
          <p:nvPr/>
        </p:nvCxnSpPr>
        <p:spPr>
          <a:xfrm>
            <a:off x="4705670" y="1691680"/>
            <a:ext cx="10346" cy="9452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9736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3"/>
          <p:cNvSpPr>
            <a:spLocks noGrp="1"/>
          </p:cNvSpPr>
          <p:nvPr>
            <p:ph sz="quarter" idx="4294967295"/>
          </p:nvPr>
        </p:nvSpPr>
        <p:spPr>
          <a:xfrm>
            <a:off x="467544" y="1772816"/>
            <a:ext cx="4972050" cy="4786312"/>
          </a:xfrm>
          <a:prstGeom prst="rect">
            <a:avLst/>
          </a:prstGeom>
          <a:solidFill>
            <a:schemeClr val="tx2">
              <a:lumMod val="20000"/>
              <a:lumOff val="80000"/>
            </a:schemeClr>
          </a:solidFill>
          <a:ln>
            <a:solidFill>
              <a:schemeClr val="tx1"/>
            </a:solidFill>
          </a:ln>
        </p:spPr>
        <p:txBody>
          <a:bodyPr/>
          <a:lstStyle/>
          <a:p>
            <a:pPr marL="0" indent="0" eaLnBrk="1" fontAlgn="auto" hangingPunct="1">
              <a:spcAft>
                <a:spcPts val="0"/>
              </a:spcAft>
              <a:defRPr/>
            </a:pPr>
            <a:r>
              <a:rPr lang="en-GB" sz="2600" dirty="0" smtClean="0"/>
              <a:t>Kevin Carter, the South African photographer whose image of a starving Sudanese toddler stalked by a vulture won him a Pulitzer Prize, was found dead.  He was 33.  </a:t>
            </a:r>
          </a:p>
          <a:p>
            <a:pPr marL="0" indent="0" eaLnBrk="1" fontAlgn="auto" hangingPunct="1">
              <a:spcAft>
                <a:spcPts val="0"/>
              </a:spcAft>
              <a:defRPr/>
            </a:pPr>
            <a:r>
              <a:rPr lang="en-GB" sz="2600" dirty="0" smtClean="0"/>
              <a:t>The police said Mr Carter's body and several letters to friends and family were discovered. An inquest showed that he had died of carbon monoxide poisoning.</a:t>
            </a:r>
          </a:p>
          <a:p>
            <a:pPr marL="0" indent="0" eaLnBrk="1" fontAlgn="auto" hangingPunct="1">
              <a:spcAft>
                <a:spcPts val="0"/>
              </a:spcAft>
              <a:defRPr/>
            </a:pPr>
            <a:r>
              <a:rPr lang="en-GB" sz="2600" dirty="0" smtClean="0"/>
              <a:t>He had committed suicide. </a:t>
            </a:r>
          </a:p>
        </p:txBody>
      </p:sp>
      <p:pic>
        <p:nvPicPr>
          <p:cNvPr id="10243" name="Content Placeholder 6" descr="wanting_a_meal2.jp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6084168" y="2348880"/>
            <a:ext cx="2095500" cy="3209925"/>
          </a:xfrm>
          <a:prstGeom prst="rect">
            <a:avLst/>
          </a:prstGeom>
        </p:spPr>
      </p:pic>
      <p:sp>
        <p:nvSpPr>
          <p:cNvPr id="2" name="Title 1"/>
          <p:cNvSpPr>
            <a:spLocks noGrp="1"/>
          </p:cNvSpPr>
          <p:nvPr>
            <p:ph type="title"/>
          </p:nvPr>
        </p:nvSpPr>
        <p:spPr>
          <a:solidFill>
            <a:schemeClr val="accent2">
              <a:lumMod val="40000"/>
              <a:lumOff val="60000"/>
            </a:schemeClr>
          </a:solidFill>
          <a:ln>
            <a:solidFill>
              <a:schemeClr val="tx1"/>
            </a:solidFill>
          </a:ln>
        </p:spPr>
        <p:txBody>
          <a:bodyPr>
            <a:normAutofit fontScale="90000"/>
          </a:bodyPr>
          <a:lstStyle/>
          <a:p>
            <a:pPr eaLnBrk="1" fontAlgn="auto" hangingPunct="1">
              <a:spcAft>
                <a:spcPts val="0"/>
              </a:spcAft>
              <a:defRPr/>
            </a:pPr>
            <a:r>
              <a:rPr lang="en-GB" dirty="0" smtClean="0">
                <a:solidFill>
                  <a:schemeClr val="bg1">
                    <a:lumMod val="75000"/>
                    <a:lumOff val="25000"/>
                  </a:schemeClr>
                </a:solidFill>
              </a:rPr>
              <a:t/>
            </a:r>
            <a:br>
              <a:rPr lang="en-GB" dirty="0" smtClean="0">
                <a:solidFill>
                  <a:schemeClr val="bg1">
                    <a:lumMod val="75000"/>
                    <a:lumOff val="25000"/>
                  </a:schemeClr>
                </a:solidFill>
              </a:rPr>
            </a:br>
            <a:r>
              <a:rPr lang="en-GB" dirty="0" smtClean="0"/>
              <a:t>Photographer Haunted by Horror of His Work</a:t>
            </a:r>
            <a:r>
              <a:rPr lang="en-GB" dirty="0" smtClean="0">
                <a:solidFill>
                  <a:schemeClr val="bg1">
                    <a:lumMod val="75000"/>
                    <a:lumOff val="25000"/>
                  </a:schemeClr>
                </a:solidFill>
              </a:rPr>
              <a:t/>
            </a:r>
            <a:br>
              <a:rPr lang="en-GB" dirty="0" smtClean="0">
                <a:solidFill>
                  <a:schemeClr val="bg1">
                    <a:lumMod val="75000"/>
                    <a:lumOff val="25000"/>
                  </a:schemeClr>
                </a:solidFill>
              </a:rPr>
            </a:br>
            <a:endParaRPr lang="en-GB" dirty="0" smtClean="0">
              <a:solidFill>
                <a:schemeClr val="bg1">
                  <a:lumMod val="75000"/>
                  <a:lumOff val="25000"/>
                </a:schemeClr>
              </a:solidFill>
            </a:endParaRPr>
          </a:p>
        </p:txBody>
      </p:sp>
    </p:spTree>
    <p:extLst>
      <p:ext uri="{BB962C8B-B14F-4D97-AF65-F5344CB8AC3E}">
        <p14:creationId xmlns:p14="http://schemas.microsoft.com/office/powerpoint/2010/main" val="17030056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4294967295"/>
          </p:nvPr>
        </p:nvSpPr>
        <p:spPr>
          <a:xfrm>
            <a:off x="457200" y="1412875"/>
            <a:ext cx="8115300" cy="4713288"/>
          </a:xfrm>
          <a:prstGeom prst="rect">
            <a:avLst/>
          </a:prstGeom>
          <a:solidFill>
            <a:schemeClr val="accent2">
              <a:lumMod val="40000"/>
              <a:lumOff val="60000"/>
            </a:schemeClr>
          </a:solidFill>
          <a:ln>
            <a:solidFill>
              <a:schemeClr val="tx1"/>
            </a:solidFill>
          </a:ln>
        </p:spPr>
        <p:txBody>
          <a:bodyPr>
            <a:normAutofit fontScale="92500" lnSpcReduction="10000"/>
          </a:bodyPr>
          <a:lstStyle/>
          <a:p>
            <a:pPr marL="0" indent="0" algn="ctr" eaLnBrk="1" fontAlgn="auto" hangingPunct="1">
              <a:spcAft>
                <a:spcPts val="0"/>
              </a:spcAft>
              <a:buFont typeface="Arial" pitchFamily="34" charset="0"/>
              <a:buNone/>
              <a:defRPr/>
            </a:pPr>
            <a:r>
              <a:rPr lang="en-GB" sz="4400" dirty="0" smtClean="0">
                <a:latin typeface="Comic Sans MS" pitchFamily="66" charset="0"/>
              </a:rPr>
              <a:t>“... I am haunted by the vivid memories of killings, corpses, anger and pain ... of starving or wounded children, of trigger-happy madmen…”</a:t>
            </a:r>
            <a:r>
              <a:rPr lang="en-GB" dirty="0" smtClean="0">
                <a:latin typeface="Comic Sans MS" pitchFamily="66" charset="0"/>
              </a:rPr>
              <a:t> </a:t>
            </a:r>
          </a:p>
          <a:p>
            <a:pPr marL="0" indent="0" eaLnBrk="1" fontAlgn="auto" hangingPunct="1">
              <a:spcAft>
                <a:spcPts val="0"/>
              </a:spcAft>
              <a:buFont typeface="Arial" pitchFamily="34" charset="0"/>
              <a:buNone/>
              <a:defRPr/>
            </a:pPr>
            <a:endParaRPr lang="en-GB" dirty="0" smtClean="0">
              <a:latin typeface="Comic Sans MS" pitchFamily="66" charset="0"/>
            </a:endParaRPr>
          </a:p>
          <a:p>
            <a:pPr marL="0" indent="0" eaLnBrk="1" fontAlgn="auto" hangingPunct="1">
              <a:spcAft>
                <a:spcPts val="0"/>
              </a:spcAft>
              <a:buFont typeface="Arial" pitchFamily="34" charset="0"/>
              <a:buNone/>
              <a:defRPr/>
            </a:pPr>
            <a:r>
              <a:rPr lang="en-GB" dirty="0" smtClean="0">
                <a:latin typeface="Comic Sans MS" pitchFamily="66" charset="0"/>
              </a:rPr>
              <a:t>Kevin Carter (1960 – 1994)</a:t>
            </a:r>
          </a:p>
          <a:p>
            <a:pPr marL="0" indent="0" eaLnBrk="1" fontAlgn="auto" hangingPunct="1">
              <a:spcAft>
                <a:spcPts val="0"/>
              </a:spcAft>
              <a:buFont typeface="Arial" pitchFamily="34" charset="0"/>
              <a:buNone/>
              <a:defRPr/>
            </a:pPr>
            <a:r>
              <a:rPr lang="en-GB" dirty="0" smtClean="0">
                <a:latin typeface="Comic Sans MS" pitchFamily="66" charset="0"/>
              </a:rPr>
              <a:t>His suicide note.</a:t>
            </a:r>
          </a:p>
        </p:txBody>
      </p:sp>
    </p:spTree>
    <p:extLst>
      <p:ext uri="{BB962C8B-B14F-4D97-AF65-F5344CB8AC3E}">
        <p14:creationId xmlns:p14="http://schemas.microsoft.com/office/powerpoint/2010/main" val="41414815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sz="quarter" idx="4294967295"/>
          </p:nvPr>
        </p:nvSpPr>
        <p:spPr>
          <a:xfrm>
            <a:off x="457200" y="2020888"/>
            <a:ext cx="8229600" cy="4075112"/>
          </a:xfrm>
          <a:prstGeom prst="rect">
            <a:avLst/>
          </a:prstGeom>
        </p:spPr>
        <p:txBody>
          <a:bodyPr/>
          <a:lstStyle/>
          <a:p>
            <a:pPr marL="0" indent="0" eaLnBrk="1" fontAlgn="auto" hangingPunct="1">
              <a:spcAft>
                <a:spcPts val="0"/>
              </a:spcAft>
              <a:defRPr/>
            </a:pPr>
            <a:endParaRPr lang="en-GB" smtClean="0"/>
          </a:p>
        </p:txBody>
      </p:sp>
      <p:sp>
        <p:nvSpPr>
          <p:cNvPr id="8194" name="Title 1"/>
          <p:cNvSpPr>
            <a:spLocks noGrp="1"/>
          </p:cNvSpPr>
          <p:nvPr>
            <p:ph type="title"/>
          </p:nvPr>
        </p:nvSpPr>
        <p:spPr/>
        <p:txBody>
          <a:bodyPr/>
          <a:lstStyle/>
          <a:p>
            <a:pPr eaLnBrk="1" fontAlgn="auto" hangingPunct="1">
              <a:spcAft>
                <a:spcPts val="0"/>
              </a:spcAft>
              <a:defRPr/>
            </a:pPr>
            <a:endParaRPr lang="en-GB" smtClean="0">
              <a:solidFill>
                <a:schemeClr val="bg1">
                  <a:lumMod val="75000"/>
                  <a:lumOff val="25000"/>
                </a:schemeClr>
              </a:solidFill>
            </a:endParaRPr>
          </a:p>
        </p:txBody>
      </p:sp>
      <p:pic>
        <p:nvPicPr>
          <p:cNvPr id="12292" name="Content Placeholder 3" descr="Volture gir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571500" y="285750"/>
            <a:ext cx="52863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6000" b="1">
                <a:solidFill>
                  <a:srgbClr val="FF0000"/>
                </a:solidFill>
                <a:latin typeface="Comic Sans MS" pitchFamily="66" charset="0"/>
              </a:rPr>
              <a:t>Moral or Natural evil?</a:t>
            </a:r>
          </a:p>
        </p:txBody>
      </p:sp>
    </p:spTree>
    <p:extLst>
      <p:ext uri="{BB962C8B-B14F-4D97-AF65-F5344CB8AC3E}">
        <p14:creationId xmlns:p14="http://schemas.microsoft.com/office/powerpoint/2010/main" val="3148155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Reminder of our new vocab…</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Omnibenevolent</a:t>
            </a:r>
          </a:p>
          <a:p>
            <a:endParaRPr lang="en-GB" dirty="0" smtClean="0"/>
          </a:p>
          <a:p>
            <a:endParaRPr lang="en-GB" dirty="0" smtClean="0"/>
          </a:p>
          <a:p>
            <a:endParaRPr lang="en-GB" dirty="0"/>
          </a:p>
          <a:p>
            <a:r>
              <a:rPr lang="en-GB" dirty="0" smtClean="0"/>
              <a:t>Omniscient</a:t>
            </a:r>
          </a:p>
          <a:p>
            <a:endParaRPr lang="en-GB" dirty="0" smtClean="0"/>
          </a:p>
          <a:p>
            <a:endParaRPr lang="en-GB" dirty="0" smtClean="0"/>
          </a:p>
          <a:p>
            <a:endParaRPr lang="en-GB" dirty="0"/>
          </a:p>
          <a:p>
            <a:r>
              <a:rPr lang="en-GB" dirty="0" smtClean="0"/>
              <a:t>Omnipotent </a:t>
            </a:r>
          </a:p>
        </p:txBody>
      </p:sp>
      <p:pic>
        <p:nvPicPr>
          <p:cNvPr id="1026" name="Picture 2" descr="http://www.faithfullydivine.com/content/images/thumbs/0000455_god-is-love.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772816"/>
            <a:ext cx="1429395" cy="1429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yaymicro.com/rz_1210x1210/0/569/cartoon-scientist---5695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2158" y="3573016"/>
            <a:ext cx="1011411" cy="1435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ages.halloweencostumes.com/products/4609/1-1/child-muscle-chest-shi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457" y="5229200"/>
            <a:ext cx="1140160" cy="16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8104" y="1916832"/>
            <a:ext cx="3024336" cy="369332"/>
          </a:xfrm>
          <a:prstGeom prst="rect">
            <a:avLst/>
          </a:prstGeom>
          <a:noFill/>
        </p:spPr>
        <p:txBody>
          <a:bodyPr wrap="square" rtlCol="0">
            <a:spAutoFit/>
          </a:bodyPr>
          <a:lstStyle/>
          <a:p>
            <a:r>
              <a:rPr lang="en-GB" dirty="0" smtClean="0">
                <a:solidFill>
                  <a:prstClr val="black"/>
                </a:solidFill>
              </a:rPr>
              <a:t>God is </a:t>
            </a:r>
            <a:r>
              <a:rPr lang="en-GB" b="1" dirty="0" smtClean="0">
                <a:solidFill>
                  <a:prstClr val="black"/>
                </a:solidFill>
              </a:rPr>
              <a:t>all loving</a:t>
            </a:r>
            <a:endParaRPr lang="en-GB" b="1" dirty="0">
              <a:solidFill>
                <a:prstClr val="black"/>
              </a:solidFill>
            </a:endParaRPr>
          </a:p>
        </p:txBody>
      </p:sp>
      <p:sp>
        <p:nvSpPr>
          <p:cNvPr id="7" name="TextBox 6"/>
          <p:cNvSpPr txBox="1"/>
          <p:nvPr/>
        </p:nvSpPr>
        <p:spPr>
          <a:xfrm>
            <a:off x="4175956" y="3666541"/>
            <a:ext cx="2664296" cy="369332"/>
          </a:xfrm>
          <a:prstGeom prst="rect">
            <a:avLst/>
          </a:prstGeom>
          <a:noFill/>
        </p:spPr>
        <p:txBody>
          <a:bodyPr wrap="square" rtlCol="0">
            <a:spAutoFit/>
          </a:bodyPr>
          <a:lstStyle/>
          <a:p>
            <a:r>
              <a:rPr lang="en-GB" dirty="0" smtClean="0">
                <a:solidFill>
                  <a:prstClr val="black"/>
                </a:solidFill>
              </a:rPr>
              <a:t>God is </a:t>
            </a:r>
            <a:r>
              <a:rPr lang="en-GB" b="1" dirty="0" smtClean="0">
                <a:solidFill>
                  <a:prstClr val="black"/>
                </a:solidFill>
              </a:rPr>
              <a:t>all knowing</a:t>
            </a:r>
            <a:endParaRPr lang="en-GB" b="1" dirty="0">
              <a:solidFill>
                <a:prstClr val="black"/>
              </a:solidFill>
            </a:endParaRPr>
          </a:p>
        </p:txBody>
      </p:sp>
      <p:sp>
        <p:nvSpPr>
          <p:cNvPr id="8" name="TextBox 7"/>
          <p:cNvSpPr txBox="1"/>
          <p:nvPr/>
        </p:nvSpPr>
        <p:spPr>
          <a:xfrm>
            <a:off x="4860032" y="5445224"/>
            <a:ext cx="2304256" cy="369332"/>
          </a:xfrm>
          <a:prstGeom prst="rect">
            <a:avLst/>
          </a:prstGeom>
          <a:noFill/>
        </p:spPr>
        <p:txBody>
          <a:bodyPr wrap="square" rtlCol="0">
            <a:spAutoFit/>
          </a:bodyPr>
          <a:lstStyle/>
          <a:p>
            <a:r>
              <a:rPr lang="en-GB" dirty="0" smtClean="0">
                <a:solidFill>
                  <a:prstClr val="black"/>
                </a:solidFill>
              </a:rPr>
              <a:t>God is </a:t>
            </a:r>
            <a:r>
              <a:rPr lang="en-GB" b="1" dirty="0" smtClean="0">
                <a:solidFill>
                  <a:prstClr val="black"/>
                </a:solidFill>
              </a:rPr>
              <a:t>all powerful</a:t>
            </a:r>
            <a:endParaRPr lang="en-GB" b="1" dirty="0">
              <a:solidFill>
                <a:prstClr val="black"/>
              </a:solidFill>
            </a:endParaRPr>
          </a:p>
        </p:txBody>
      </p:sp>
      <p:sp>
        <p:nvSpPr>
          <p:cNvPr id="9" name="TextBox 8"/>
          <p:cNvSpPr txBox="1"/>
          <p:nvPr/>
        </p:nvSpPr>
        <p:spPr>
          <a:xfrm>
            <a:off x="6966342" y="2791526"/>
            <a:ext cx="1656184" cy="2246769"/>
          </a:xfrm>
          <a:prstGeom prst="rect">
            <a:avLst/>
          </a:prstGeom>
          <a:solidFill>
            <a:srgbClr val="92D050"/>
          </a:solidFill>
          <a:ln>
            <a:solidFill>
              <a:srgbClr val="002060"/>
            </a:solidFill>
          </a:ln>
        </p:spPr>
        <p:txBody>
          <a:bodyPr wrap="square" rtlCol="0">
            <a:spAutoFit/>
          </a:bodyPr>
          <a:lstStyle/>
          <a:p>
            <a:pPr algn="ctr"/>
            <a:r>
              <a:rPr lang="en-GB" sz="2000" b="1" i="1" dirty="0" smtClean="0">
                <a:solidFill>
                  <a:prstClr val="black"/>
                </a:solidFill>
              </a:rPr>
              <a:t>How can these words link to the existence of evil and suffering in the world?</a:t>
            </a:r>
            <a:endParaRPr lang="en-GB" sz="2000" b="1" i="1" dirty="0">
              <a:solidFill>
                <a:prstClr val="black"/>
              </a:solidFill>
            </a:endParaRPr>
          </a:p>
        </p:txBody>
      </p:sp>
    </p:spTree>
    <p:extLst>
      <p:ext uri="{BB962C8B-B14F-4D97-AF65-F5344CB8AC3E}">
        <p14:creationId xmlns:p14="http://schemas.microsoft.com/office/powerpoint/2010/main" val="395473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fade">
                                      <p:cBhvr>
                                        <p:cTn id="46" dur="500"/>
                                        <p:tgtEl>
                                          <p:spTgt spid="8">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a:bodyPr>
          <a:lstStyle/>
          <a:p>
            <a:r>
              <a:rPr lang="en-GB" sz="6000" b="1" dirty="0" smtClean="0"/>
              <a:t>The problem of evil</a:t>
            </a:r>
            <a:endParaRPr lang="en-GB" sz="6000" b="1" dirty="0"/>
          </a:p>
        </p:txBody>
      </p:sp>
      <p:sp>
        <p:nvSpPr>
          <p:cNvPr id="5" name="Content Placeholder 4"/>
          <p:cNvSpPr>
            <a:spLocks noGrp="1"/>
          </p:cNvSpPr>
          <p:nvPr>
            <p:ph sz="half" idx="1"/>
          </p:nvPr>
        </p:nvSpPr>
        <p:spPr>
          <a:xfrm>
            <a:off x="457200" y="1600200"/>
            <a:ext cx="8003232" cy="4525963"/>
          </a:xfrm>
        </p:spPr>
        <p:style>
          <a:lnRef idx="1">
            <a:schemeClr val="accent3"/>
          </a:lnRef>
          <a:fillRef idx="2">
            <a:schemeClr val="accent3"/>
          </a:fillRef>
          <a:effectRef idx="1">
            <a:schemeClr val="accent3"/>
          </a:effectRef>
          <a:fontRef idx="minor">
            <a:schemeClr val="dk1"/>
          </a:fontRef>
        </p:style>
        <p:txBody>
          <a:bodyPr>
            <a:normAutofit/>
          </a:bodyPr>
          <a:lstStyle/>
          <a:p>
            <a:pPr>
              <a:buNone/>
            </a:pPr>
            <a:r>
              <a:rPr lang="en-GB" sz="3200" b="1" dirty="0" smtClean="0">
                <a:solidFill>
                  <a:schemeClr val="tx1"/>
                </a:solidFill>
              </a:rPr>
              <a:t>The fact that suffering exists can be a problem for believers </a:t>
            </a:r>
            <a:r>
              <a:rPr lang="en-GB" sz="3200" b="1" dirty="0">
                <a:solidFill>
                  <a:schemeClr val="tx1"/>
                </a:solidFill>
              </a:rPr>
              <a:t> </a:t>
            </a:r>
            <a:r>
              <a:rPr lang="en-GB" sz="3200" b="1" dirty="0" smtClean="0">
                <a:solidFill>
                  <a:schemeClr val="tx1"/>
                </a:solidFill>
              </a:rPr>
              <a:t>because they want to understand: </a:t>
            </a:r>
          </a:p>
          <a:p>
            <a:r>
              <a:rPr lang="en-GB" sz="3200" b="1" dirty="0" smtClean="0">
                <a:solidFill>
                  <a:schemeClr val="tx1"/>
                </a:solidFill>
              </a:rPr>
              <a:t>Why would an omnibenevolent God allow suffering in a world he created? </a:t>
            </a:r>
            <a:endParaRPr lang="en-US" sz="3200" b="1" dirty="0" smtClean="0">
              <a:solidFill>
                <a:schemeClr val="tx1"/>
              </a:solidFill>
            </a:endParaRPr>
          </a:p>
          <a:p>
            <a:r>
              <a:rPr lang="en-GB" sz="3200" b="1" dirty="0" smtClean="0">
                <a:solidFill>
                  <a:schemeClr val="tx1"/>
                </a:solidFill>
              </a:rPr>
              <a:t>Philosophers call this                                            question                                                                         ‘The Problem of Evil’. </a:t>
            </a:r>
          </a:p>
          <a:p>
            <a:endParaRPr lang="en-GB" dirty="0"/>
          </a:p>
        </p:txBody>
      </p:sp>
      <p:pic>
        <p:nvPicPr>
          <p:cNvPr id="7" name="Picture 18" descr="348446_2897cropped"/>
          <p:cNvPicPr>
            <a:picLocks noGrp="1" noChangeAspect="1" noChangeArrowheads="1"/>
          </p:cNvPicPr>
          <p:nvPr>
            <p:ph sz="half" idx="2"/>
          </p:nvPr>
        </p:nvPicPr>
        <p:blipFill>
          <a:blip r:embed="rId2" cstate="print"/>
          <a:srcRect/>
          <a:stretch>
            <a:fillRect/>
          </a:stretch>
        </p:blipFill>
        <p:spPr bwMode="auto">
          <a:xfrm>
            <a:off x="5148064" y="4221088"/>
            <a:ext cx="3528392" cy="2392691"/>
          </a:xfrm>
          <a:prstGeom prst="rect">
            <a:avLst/>
          </a:prstGeom>
          <a:noFill/>
        </p:spPr>
      </p:pic>
    </p:spTree>
    <p:extLst>
      <p:ext uri="{BB962C8B-B14F-4D97-AF65-F5344CB8AC3E}">
        <p14:creationId xmlns:p14="http://schemas.microsoft.com/office/powerpoint/2010/main" val="21229272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1772816"/>
            <a:ext cx="8229600" cy="4896272"/>
          </a:xfrm>
          <a:prstGeom prst="rect">
            <a:avLst/>
          </a:prstGeom>
          <a:solidFill>
            <a:schemeClr val="tx2">
              <a:lumMod val="20000"/>
              <a:lumOff val="80000"/>
            </a:schemeClr>
          </a:solidFill>
        </p:spPr>
        <p:txBody>
          <a:bodyPr>
            <a:normAutofit fontScale="62500" lnSpcReduction="20000"/>
          </a:bodyPr>
          <a:lstStyle/>
          <a:p>
            <a:pPr marL="514350" indent="-514350" eaLnBrk="1" fontAlgn="auto" hangingPunct="1">
              <a:spcAft>
                <a:spcPts val="0"/>
              </a:spcAft>
              <a:buAutoNum type="arabicPeriod"/>
              <a:defRPr/>
            </a:pPr>
            <a:r>
              <a:rPr lang="en-GB" dirty="0" smtClean="0">
                <a:latin typeface="Comic Sans MS" pitchFamily="66" charset="0"/>
              </a:rPr>
              <a:t>The problem of evil and suffering</a:t>
            </a:r>
          </a:p>
          <a:p>
            <a:pPr marL="0" indent="0" eaLnBrk="1" fontAlgn="auto" hangingPunct="1">
              <a:spcAft>
                <a:spcPts val="0"/>
              </a:spcAft>
              <a:buNone/>
              <a:defRPr/>
            </a:pPr>
            <a:endParaRPr lang="en-GB" dirty="0" smtClean="0">
              <a:latin typeface="Comic Sans MS" pitchFamily="66" charset="0"/>
            </a:endParaRPr>
          </a:p>
          <a:p>
            <a:pPr marL="0" indent="0" eaLnBrk="1" fontAlgn="auto" hangingPunct="1">
              <a:spcAft>
                <a:spcPts val="0"/>
              </a:spcAft>
              <a:buFont typeface="Arial" pitchFamily="34" charset="0"/>
              <a:buChar char="•"/>
              <a:defRPr/>
            </a:pPr>
            <a:r>
              <a:rPr lang="en-GB" dirty="0" smtClean="0">
                <a:latin typeface="Comic Sans MS" pitchFamily="66" charset="0"/>
              </a:rPr>
              <a:t>Sometimes people suffer due to events which are beyond human control (e.g. cancer, aids, earthquakes etc..)</a:t>
            </a:r>
          </a:p>
          <a:p>
            <a:pPr marL="0" indent="0" eaLnBrk="1" fontAlgn="auto" hangingPunct="1">
              <a:spcAft>
                <a:spcPts val="0"/>
              </a:spcAft>
              <a:buFont typeface="Arial" pitchFamily="34" charset="0"/>
              <a:buChar char="•"/>
              <a:defRPr/>
            </a:pPr>
            <a:endParaRPr lang="en-GB" dirty="0" smtClean="0">
              <a:latin typeface="Comic Sans MS" pitchFamily="66" charset="0"/>
            </a:endParaRPr>
          </a:p>
          <a:p>
            <a:pPr marL="0" indent="0" eaLnBrk="1" fontAlgn="auto" hangingPunct="1">
              <a:spcAft>
                <a:spcPts val="0"/>
              </a:spcAft>
              <a:buFont typeface="Arial" pitchFamily="34" charset="0"/>
              <a:buChar char="•"/>
              <a:defRPr/>
            </a:pPr>
            <a:r>
              <a:rPr lang="en-GB" dirty="0" smtClean="0">
                <a:latin typeface="Comic Sans MS" pitchFamily="66" charset="0"/>
              </a:rPr>
              <a:t>If an </a:t>
            </a:r>
            <a:r>
              <a:rPr lang="en-GB" u="sng" dirty="0" smtClean="0">
                <a:latin typeface="Comic Sans MS" pitchFamily="66" charset="0"/>
              </a:rPr>
              <a:t>omniscient God </a:t>
            </a:r>
            <a:r>
              <a:rPr lang="en-GB" dirty="0" smtClean="0">
                <a:latin typeface="Comic Sans MS" pitchFamily="66" charset="0"/>
              </a:rPr>
              <a:t>exists, he would know that people are suffering, because he knows everything.</a:t>
            </a:r>
          </a:p>
          <a:p>
            <a:pPr marL="0" indent="0" eaLnBrk="1" fontAlgn="auto" hangingPunct="1">
              <a:spcAft>
                <a:spcPts val="0"/>
              </a:spcAft>
              <a:buFont typeface="Arial" pitchFamily="34" charset="0"/>
              <a:buChar char="•"/>
              <a:defRPr/>
            </a:pPr>
            <a:endParaRPr lang="en-GB" dirty="0" smtClean="0">
              <a:latin typeface="Comic Sans MS" pitchFamily="66" charset="0"/>
            </a:endParaRPr>
          </a:p>
          <a:p>
            <a:pPr marL="0" indent="0" eaLnBrk="1" fontAlgn="auto" hangingPunct="1">
              <a:spcAft>
                <a:spcPts val="0"/>
              </a:spcAft>
              <a:buFont typeface="Arial" pitchFamily="34" charset="0"/>
              <a:buChar char="•"/>
              <a:defRPr/>
            </a:pPr>
            <a:r>
              <a:rPr lang="en-GB" dirty="0" smtClean="0">
                <a:latin typeface="Comic Sans MS" pitchFamily="66" charset="0"/>
              </a:rPr>
              <a:t>If an </a:t>
            </a:r>
            <a:r>
              <a:rPr lang="en-GB" u="sng" dirty="0" smtClean="0">
                <a:latin typeface="Comic Sans MS" pitchFamily="66" charset="0"/>
              </a:rPr>
              <a:t>omnibenevolent God </a:t>
            </a:r>
            <a:r>
              <a:rPr lang="en-GB" dirty="0" smtClean="0">
                <a:latin typeface="Comic Sans MS" pitchFamily="66" charset="0"/>
              </a:rPr>
              <a:t>exists, he would want to stop people from suffering, as this would be a loving thing to do.</a:t>
            </a:r>
          </a:p>
          <a:p>
            <a:pPr marL="0" indent="0" eaLnBrk="1" fontAlgn="auto" hangingPunct="1">
              <a:spcAft>
                <a:spcPts val="0"/>
              </a:spcAft>
              <a:buFont typeface="Arial" pitchFamily="34" charset="0"/>
              <a:buChar char="•"/>
              <a:defRPr/>
            </a:pPr>
            <a:endParaRPr lang="en-GB" dirty="0" smtClean="0">
              <a:latin typeface="Comic Sans MS" pitchFamily="66" charset="0"/>
            </a:endParaRPr>
          </a:p>
          <a:p>
            <a:pPr marL="0" indent="0" eaLnBrk="1" fontAlgn="auto" hangingPunct="1">
              <a:spcAft>
                <a:spcPts val="0"/>
              </a:spcAft>
              <a:buFont typeface="Arial" pitchFamily="34" charset="0"/>
              <a:buChar char="•"/>
              <a:defRPr/>
            </a:pPr>
            <a:r>
              <a:rPr lang="en-GB" dirty="0" smtClean="0">
                <a:latin typeface="Comic Sans MS" pitchFamily="66" charset="0"/>
              </a:rPr>
              <a:t>If an </a:t>
            </a:r>
            <a:r>
              <a:rPr lang="en-GB" u="sng" dirty="0" smtClean="0">
                <a:latin typeface="Comic Sans MS" pitchFamily="66" charset="0"/>
              </a:rPr>
              <a:t>omnipotent God </a:t>
            </a:r>
            <a:r>
              <a:rPr lang="en-GB" dirty="0" smtClean="0">
                <a:latin typeface="Comic Sans MS" pitchFamily="66" charset="0"/>
              </a:rPr>
              <a:t>exists, he would have the power to stop or even prevent the suffering – he  could stop earthquakes, or cancer…</a:t>
            </a:r>
          </a:p>
          <a:p>
            <a:pPr marL="0" indent="0" eaLnBrk="1" fontAlgn="auto" hangingPunct="1">
              <a:spcAft>
                <a:spcPts val="0"/>
              </a:spcAft>
              <a:buFont typeface="Arial" pitchFamily="34" charset="0"/>
              <a:buChar char="•"/>
              <a:defRPr/>
            </a:pPr>
            <a:endParaRPr lang="en-GB" dirty="0" smtClean="0">
              <a:latin typeface="Comic Sans MS" pitchFamily="66" charset="0"/>
            </a:endParaRPr>
          </a:p>
          <a:p>
            <a:pPr marL="0" indent="0" eaLnBrk="1" fontAlgn="auto" hangingPunct="1">
              <a:spcAft>
                <a:spcPts val="0"/>
              </a:spcAft>
              <a:buFont typeface="Arial" pitchFamily="34" charset="0"/>
              <a:buChar char="•"/>
              <a:defRPr/>
            </a:pPr>
            <a:r>
              <a:rPr lang="en-GB" u="sng" dirty="0" smtClean="0">
                <a:latin typeface="Comic Sans MS" pitchFamily="66" charset="0"/>
              </a:rPr>
              <a:t>But people DO suffer….. Therefore people find it difficult to relate to a God that allows humans </a:t>
            </a:r>
            <a:r>
              <a:rPr lang="en-GB" u="sng" smtClean="0">
                <a:latin typeface="Comic Sans MS" pitchFamily="66" charset="0"/>
              </a:rPr>
              <a:t>to suffer.</a:t>
            </a:r>
            <a:endParaRPr lang="en-GB" u="sng" dirty="0" smtClean="0">
              <a:latin typeface="Comic Sans MS" pitchFamily="66" charset="0"/>
            </a:endParaRPr>
          </a:p>
        </p:txBody>
      </p:sp>
      <p:sp>
        <p:nvSpPr>
          <p:cNvPr id="10242" name="Title 1"/>
          <p:cNvSpPr>
            <a:spLocks noGrp="1"/>
          </p:cNvSpPr>
          <p:nvPr>
            <p:ph type="title"/>
          </p:nvPr>
        </p:nvSpPr>
        <p:spPr>
          <a:solidFill>
            <a:schemeClr val="accent2">
              <a:lumMod val="40000"/>
              <a:lumOff val="60000"/>
            </a:schemeClr>
          </a:solidFill>
        </p:spPr>
        <p:txBody>
          <a:bodyPr>
            <a:normAutofit fontScale="90000"/>
          </a:bodyPr>
          <a:lstStyle/>
          <a:p>
            <a:pPr eaLnBrk="1" fontAlgn="auto" hangingPunct="1">
              <a:spcAft>
                <a:spcPts val="0"/>
              </a:spcAft>
              <a:defRPr/>
            </a:pPr>
            <a:r>
              <a:rPr lang="en-GB" dirty="0" smtClean="0">
                <a:latin typeface="Comic Sans MS" pitchFamily="66" charset="0"/>
              </a:rPr>
              <a:t>Reasons why people find it difficult to relate to God…</a:t>
            </a:r>
          </a:p>
        </p:txBody>
      </p:sp>
    </p:spTree>
    <p:extLst>
      <p:ext uri="{BB962C8B-B14F-4D97-AF65-F5344CB8AC3E}">
        <p14:creationId xmlns:p14="http://schemas.microsoft.com/office/powerpoint/2010/main" val="3366777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86335" y="2924944"/>
            <a:ext cx="8229600" cy="1143000"/>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6000" b="1" dirty="0" smtClean="0"/>
              <a:t>Why else might people find it difficult to relate to God?</a:t>
            </a:r>
            <a:endParaRPr lang="en-GB" sz="6000" b="1" dirty="0"/>
          </a:p>
        </p:txBody>
      </p:sp>
      <p:pic>
        <p:nvPicPr>
          <p:cNvPr id="2050" name="Picture 2" descr="http://www.differencebetween.info/sites/default/files/images/3/secular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696" y="108619"/>
            <a:ext cx="2266239" cy="2214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leicestersecularsociety.org.uk/images/lab-bus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8431" y="398492"/>
            <a:ext cx="2395294" cy="14629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d.gr-assets.com/books/1328779558l/666556.jpg"/>
          <p:cNvPicPr>
            <a:picLocks noChangeAspect="1" noChangeArrowheads="1"/>
          </p:cNvPicPr>
          <p:nvPr/>
        </p:nvPicPr>
        <p:blipFill rotWithShape="1">
          <a:blip r:embed="rId4">
            <a:extLst>
              <a:ext uri="{28A0092B-C50C-407E-A947-70E740481C1C}">
                <a14:useLocalDpi xmlns:a14="http://schemas.microsoft.com/office/drawing/2010/main" val="0"/>
              </a:ext>
            </a:extLst>
          </a:blip>
          <a:srcRect b="16196"/>
          <a:stretch/>
        </p:blipFill>
        <p:spPr bwMode="auto">
          <a:xfrm>
            <a:off x="179512" y="4797152"/>
            <a:ext cx="1547802" cy="18151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hristianguys.org/wp-content/uploads/2013/10/peerpressu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4931867"/>
            <a:ext cx="2952327" cy="168044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V="1">
            <a:off x="5921531" y="1958128"/>
            <a:ext cx="1296144" cy="966816"/>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203848" y="2204864"/>
            <a:ext cx="432048" cy="769098"/>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36983" y="4100380"/>
            <a:ext cx="639073" cy="696772"/>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2054" idx="0"/>
          </p:cNvCxnSpPr>
          <p:nvPr/>
        </p:nvCxnSpPr>
        <p:spPr>
          <a:xfrm flipH="1">
            <a:off x="953413" y="4100380"/>
            <a:ext cx="1051451" cy="696772"/>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9512" y="252819"/>
            <a:ext cx="1825352" cy="2031325"/>
          </a:xfrm>
          <a:prstGeom prst="rect">
            <a:avLst/>
          </a:prstGeom>
          <a:solidFill>
            <a:schemeClr val="accent3">
              <a:lumMod val="20000"/>
              <a:lumOff val="80000"/>
            </a:schemeClr>
          </a:solidFill>
          <a:ln>
            <a:solidFill>
              <a:schemeClr val="tx1"/>
            </a:solidFill>
          </a:ln>
        </p:spPr>
        <p:txBody>
          <a:bodyPr wrap="square" rtlCol="0">
            <a:spAutoFit/>
          </a:bodyPr>
          <a:lstStyle/>
          <a:p>
            <a:r>
              <a:rPr lang="en-GB" dirty="0" smtClean="0"/>
              <a:t>There are so many different religions which teach different things about ‘God’; they can’t all be right!</a:t>
            </a:r>
            <a:endParaRPr lang="en-GB" dirty="0"/>
          </a:p>
        </p:txBody>
      </p:sp>
      <p:sp>
        <p:nvSpPr>
          <p:cNvPr id="19" name="TextBox 18"/>
          <p:cNvSpPr txBox="1"/>
          <p:nvPr/>
        </p:nvSpPr>
        <p:spPr>
          <a:xfrm>
            <a:off x="4499992" y="252819"/>
            <a:ext cx="1733823" cy="2308324"/>
          </a:xfrm>
          <a:prstGeom prst="rect">
            <a:avLst/>
          </a:prstGeom>
          <a:solidFill>
            <a:schemeClr val="accent2">
              <a:lumMod val="20000"/>
              <a:lumOff val="80000"/>
            </a:schemeClr>
          </a:solidFill>
          <a:ln>
            <a:solidFill>
              <a:schemeClr val="tx1"/>
            </a:solidFill>
          </a:ln>
        </p:spPr>
        <p:txBody>
          <a:bodyPr wrap="square" rtlCol="0">
            <a:spAutoFit/>
          </a:bodyPr>
          <a:lstStyle/>
          <a:p>
            <a:r>
              <a:rPr lang="en-GB" dirty="0" smtClean="0"/>
              <a:t>We live in a secular society; less people believe in God nowadays. This makes it more difficult to relate to God.</a:t>
            </a:r>
            <a:endParaRPr lang="en-GB" dirty="0"/>
          </a:p>
        </p:txBody>
      </p:sp>
      <p:sp>
        <p:nvSpPr>
          <p:cNvPr id="21" name="TextBox 20"/>
          <p:cNvSpPr txBox="1"/>
          <p:nvPr/>
        </p:nvSpPr>
        <p:spPr>
          <a:xfrm>
            <a:off x="1839816" y="4614709"/>
            <a:ext cx="2232248" cy="1754326"/>
          </a:xfrm>
          <a:prstGeom prst="rect">
            <a:avLst/>
          </a:prstGeom>
          <a:solidFill>
            <a:schemeClr val="accent5">
              <a:lumMod val="20000"/>
              <a:lumOff val="80000"/>
            </a:schemeClr>
          </a:solidFill>
          <a:ln>
            <a:solidFill>
              <a:schemeClr val="tx1"/>
            </a:solidFill>
          </a:ln>
        </p:spPr>
        <p:txBody>
          <a:bodyPr wrap="square" rtlCol="0">
            <a:spAutoFit/>
          </a:bodyPr>
          <a:lstStyle/>
          <a:p>
            <a:r>
              <a:rPr lang="en-GB" dirty="0" smtClean="0"/>
              <a:t>Some people find it difficult to pray and when they do, God doesn’t answer their prayers; what’s the point?</a:t>
            </a:r>
            <a:endParaRPr lang="en-GB" dirty="0"/>
          </a:p>
        </p:txBody>
      </p:sp>
      <p:sp>
        <p:nvSpPr>
          <p:cNvPr id="25" name="TextBox 24"/>
          <p:cNvSpPr txBox="1"/>
          <p:nvPr/>
        </p:nvSpPr>
        <p:spPr>
          <a:xfrm>
            <a:off x="6384038" y="4101525"/>
            <a:ext cx="2609910" cy="1754326"/>
          </a:xfrm>
          <a:prstGeom prst="rect">
            <a:avLst/>
          </a:prstGeom>
          <a:solidFill>
            <a:schemeClr val="accent6">
              <a:lumMod val="20000"/>
              <a:lumOff val="80000"/>
            </a:schemeClr>
          </a:solidFill>
          <a:ln>
            <a:solidFill>
              <a:schemeClr val="tx1"/>
            </a:solidFill>
          </a:ln>
        </p:spPr>
        <p:txBody>
          <a:bodyPr wrap="square" rtlCol="0">
            <a:spAutoFit/>
          </a:bodyPr>
          <a:lstStyle/>
          <a:p>
            <a:r>
              <a:rPr lang="en-GB" dirty="0" smtClean="0"/>
              <a:t>There is a great deal of negative peer pressure when it comes to having a relationship with God; young people don’t want to be bullied!</a:t>
            </a:r>
            <a:endParaRPr lang="en-GB" dirty="0"/>
          </a:p>
        </p:txBody>
      </p:sp>
    </p:spTree>
    <p:extLst>
      <p:ext uri="{BB962C8B-B14F-4D97-AF65-F5344CB8AC3E}">
        <p14:creationId xmlns:p14="http://schemas.microsoft.com/office/powerpoint/2010/main" val="1792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2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20000"/>
              <a:lumOff val="80000"/>
            </a:schemeClr>
          </a:solidFill>
          <a:ln>
            <a:solidFill>
              <a:schemeClr val="tx1"/>
            </a:solidFill>
          </a:ln>
        </p:spPr>
        <p:txBody>
          <a:bodyPr/>
          <a:lstStyle/>
          <a:p>
            <a:r>
              <a:rPr lang="en-GB" dirty="0" smtClean="0"/>
              <a:t>Think Pair Share Activity…</a:t>
            </a:r>
            <a:endParaRPr lang="en-GB" dirty="0"/>
          </a:p>
        </p:txBody>
      </p:sp>
      <p:pic>
        <p:nvPicPr>
          <p:cNvPr id="3074" name="Picture 2" descr="http://ministrynutsandboltsdotcom.files.wordpress.com/2013/10/pray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28800"/>
            <a:ext cx="2111410" cy="15841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evangelicalbible.com/shop/images/97805217149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943" y="1605895"/>
            <a:ext cx="2350066" cy="235006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stmarysparishrasharkin.org/uploads/slides/Chapel%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321" y="4315154"/>
            <a:ext cx="28956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churchofsaintpaul.files.wordpress.com/2009/11/family-praying-rosary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43" y="4649490"/>
            <a:ext cx="2516741" cy="220851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pyroenergen.com/articles13/images/miracle-heal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4742" y="4890752"/>
            <a:ext cx="2754553" cy="1829023"/>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643131" y="2204864"/>
            <a:ext cx="5702031" cy="3024336"/>
          </a:xfrm>
          <a:prstGeom prst="cloudCallout">
            <a:avLst>
              <a:gd name="adj1" fmla="val -68925"/>
              <a:gd name="adj2" fmla="val 299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Why might people find it </a:t>
            </a:r>
            <a:r>
              <a:rPr lang="en-GB" sz="3600" b="1" i="1" u="sng" dirty="0"/>
              <a:t>easy</a:t>
            </a:r>
            <a:r>
              <a:rPr lang="en-GB" sz="3600" b="1" dirty="0"/>
              <a:t> to relate to God?</a:t>
            </a:r>
          </a:p>
        </p:txBody>
      </p:sp>
    </p:spTree>
    <p:extLst>
      <p:ext uri="{BB962C8B-B14F-4D97-AF65-F5344CB8AC3E}">
        <p14:creationId xmlns:p14="http://schemas.microsoft.com/office/powerpoint/2010/main" val="39785838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4463"/>
            <a:ext cx="7772400" cy="1096305"/>
          </a:xfrm>
          <a:solidFill>
            <a:schemeClr val="accent2">
              <a:lumMod val="40000"/>
              <a:lumOff val="60000"/>
            </a:schemeClr>
          </a:solidFill>
          <a:ln>
            <a:solidFill>
              <a:schemeClr val="tx1"/>
            </a:solidFill>
          </a:ln>
        </p:spPr>
        <p:txBody>
          <a:bodyPr/>
          <a:lstStyle/>
          <a:p>
            <a:r>
              <a:rPr lang="en-GB" dirty="0" smtClean="0"/>
              <a:t>Jesus’ Entry into Jerusalem</a:t>
            </a:r>
            <a:endParaRPr lang="en-GB" dirty="0"/>
          </a:p>
        </p:txBody>
      </p:sp>
      <p:sp>
        <p:nvSpPr>
          <p:cNvPr id="3" name="Subtitle 2"/>
          <p:cNvSpPr>
            <a:spLocks noGrp="1"/>
          </p:cNvSpPr>
          <p:nvPr>
            <p:ph type="subTitle" idx="1"/>
          </p:nvPr>
        </p:nvSpPr>
        <p:spPr>
          <a:xfrm flipV="1">
            <a:off x="1371600" y="5638799"/>
            <a:ext cx="6400800" cy="45719"/>
          </a:xfrm>
        </p:spPr>
        <p:txBody>
          <a:bodyPr>
            <a:normAutofit fontScale="25000" lnSpcReduction="20000"/>
          </a:bodyPr>
          <a:lstStyle/>
          <a:p>
            <a:endParaRPr lang="en-GB" dirty="0"/>
          </a:p>
        </p:txBody>
      </p:sp>
      <p:pic>
        <p:nvPicPr>
          <p:cNvPr id="1026" name="Picture 2" descr="http://graceland4kids.com/wp-content/uploads/2013/02/jesus-triumphal-entry1.jpg"/>
          <p:cNvPicPr>
            <a:picLocks noChangeAspect="1" noChangeArrowheads="1"/>
          </p:cNvPicPr>
          <p:nvPr/>
        </p:nvPicPr>
        <p:blipFill>
          <a:blip r:embed="rId2" cstate="print"/>
          <a:srcRect/>
          <a:stretch>
            <a:fillRect/>
          </a:stretch>
        </p:blipFill>
        <p:spPr bwMode="auto">
          <a:xfrm>
            <a:off x="2285984" y="1714488"/>
            <a:ext cx="4767254" cy="4471198"/>
          </a:xfrm>
          <a:prstGeom prst="rect">
            <a:avLst/>
          </a:prstGeom>
          <a:noFill/>
        </p:spPr>
      </p:pic>
    </p:spTree>
    <p:extLst>
      <p:ext uri="{BB962C8B-B14F-4D97-AF65-F5344CB8AC3E}">
        <p14:creationId xmlns:p14="http://schemas.microsoft.com/office/powerpoint/2010/main" val="35874982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a:ln>
            <a:solidFill>
              <a:schemeClr val="tx1"/>
            </a:solidFill>
          </a:ln>
        </p:spPr>
        <p:txBody>
          <a:bodyPr>
            <a:normAutofit/>
          </a:bodyPr>
          <a:lstStyle/>
          <a:p>
            <a:r>
              <a:rPr lang="en-GB" dirty="0" smtClean="0"/>
              <a:t>Learning Intentions</a:t>
            </a:r>
            <a:endParaRPr lang="en-GB" dirty="0"/>
          </a:p>
        </p:txBody>
      </p:sp>
      <p:sp>
        <p:nvSpPr>
          <p:cNvPr id="3" name="Content Placeholder 2"/>
          <p:cNvSpPr>
            <a:spLocks noGrp="1"/>
          </p:cNvSpPr>
          <p:nvPr>
            <p:ph idx="1"/>
          </p:nvPr>
        </p:nvSpPr>
        <p:spPr>
          <a:xfrm>
            <a:off x="457200" y="1600200"/>
            <a:ext cx="8219256" cy="4525963"/>
          </a:xfrm>
          <a:solidFill>
            <a:schemeClr val="accent1">
              <a:lumMod val="40000"/>
              <a:lumOff val="60000"/>
            </a:schemeClr>
          </a:solidFill>
          <a:ln>
            <a:solidFill>
              <a:schemeClr val="tx1"/>
            </a:solidFill>
          </a:ln>
        </p:spPr>
        <p:txBody>
          <a:bodyPr>
            <a:normAutofit fontScale="92500" lnSpcReduction="20000"/>
          </a:bodyPr>
          <a:lstStyle/>
          <a:p>
            <a:r>
              <a:rPr lang="en-GB" dirty="0" smtClean="0"/>
              <a:t>I can retell the story of Jesus’ Entry into Jerusalem;</a:t>
            </a:r>
          </a:p>
          <a:p>
            <a:endParaRPr lang="en-GB" dirty="0"/>
          </a:p>
          <a:p>
            <a:r>
              <a:rPr lang="en-GB" dirty="0" smtClean="0"/>
              <a:t>I recognise whose prophecy this fulfilled;</a:t>
            </a:r>
          </a:p>
          <a:p>
            <a:endParaRPr lang="en-GB" dirty="0"/>
          </a:p>
          <a:p>
            <a:r>
              <a:rPr lang="en-GB" dirty="0" smtClean="0"/>
              <a:t>I can explain why Jesus rode in on a donkey and not a horse;</a:t>
            </a:r>
          </a:p>
          <a:p>
            <a:endParaRPr lang="en-GB" dirty="0"/>
          </a:p>
          <a:p>
            <a:r>
              <a:rPr lang="en-GB" dirty="0" smtClean="0"/>
              <a:t>I can explain what this shows us about Jesus’ identity.</a:t>
            </a:r>
            <a:endParaRPr lang="en-GB" dirty="0"/>
          </a:p>
        </p:txBody>
      </p:sp>
    </p:spTree>
    <p:extLst>
      <p:ext uri="{BB962C8B-B14F-4D97-AF65-F5344CB8AC3E}">
        <p14:creationId xmlns:p14="http://schemas.microsoft.com/office/powerpoint/2010/main" val="44077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548680"/>
            <a:ext cx="7772400" cy="1440160"/>
          </a:xfrm>
          <a:solidFill>
            <a:schemeClr val="accent1">
              <a:lumMod val="20000"/>
              <a:lumOff val="80000"/>
            </a:schemeClr>
          </a:solidFill>
          <a:ln>
            <a:solidFill>
              <a:schemeClr val="tx1"/>
            </a:solidFill>
          </a:ln>
        </p:spPr>
        <p:txBody>
          <a:bodyPr>
            <a:normAutofit/>
          </a:bodyPr>
          <a:lstStyle/>
          <a:p>
            <a:r>
              <a:rPr lang="en-GB" sz="4000" dirty="0" smtClean="0"/>
              <a:t>Unit 2 - </a:t>
            </a:r>
            <a:r>
              <a:rPr lang="en-GB" sz="4000" dirty="0" smtClean="0">
                <a:solidFill>
                  <a:srgbClr val="C00000"/>
                </a:solidFill>
              </a:rPr>
              <a:t>The Identity of Jesus</a:t>
            </a:r>
            <a:br>
              <a:rPr lang="en-GB" sz="4000" dirty="0" smtClean="0">
                <a:solidFill>
                  <a:srgbClr val="C00000"/>
                </a:solidFill>
              </a:rPr>
            </a:br>
            <a:r>
              <a:rPr lang="en-GB" sz="4000" dirty="0" smtClean="0"/>
              <a:t>The Ministry of John the Baptist</a:t>
            </a:r>
            <a:endParaRPr lang="en-GB" sz="4000" dirty="0">
              <a:solidFill>
                <a:schemeClr val="tx2">
                  <a:lumMod val="60000"/>
                  <a:lumOff val="40000"/>
                </a:schemeClr>
              </a:solidFill>
            </a:endParaRPr>
          </a:p>
        </p:txBody>
      </p:sp>
      <p:sp>
        <p:nvSpPr>
          <p:cNvPr id="3" name="Subtitle 2"/>
          <p:cNvSpPr>
            <a:spLocks noGrp="1"/>
          </p:cNvSpPr>
          <p:nvPr>
            <p:ph type="subTitle" idx="1"/>
          </p:nvPr>
        </p:nvSpPr>
        <p:spPr>
          <a:xfrm>
            <a:off x="539552" y="2492896"/>
            <a:ext cx="8064896" cy="3865800"/>
          </a:xfrm>
          <a:solidFill>
            <a:schemeClr val="accent2">
              <a:lumMod val="20000"/>
              <a:lumOff val="80000"/>
            </a:schemeClr>
          </a:solidFill>
          <a:ln>
            <a:solidFill>
              <a:schemeClr val="tx1"/>
            </a:solidFill>
          </a:ln>
        </p:spPr>
        <p:txBody>
          <a:bodyPr>
            <a:normAutofit/>
          </a:bodyPr>
          <a:lstStyle/>
          <a:p>
            <a:pPr algn="l"/>
            <a:r>
              <a:rPr lang="en-GB" b="1" u="sng" dirty="0" smtClean="0">
                <a:solidFill>
                  <a:schemeClr val="tx1"/>
                </a:solidFill>
              </a:rPr>
              <a:t>Learning Intentions:</a:t>
            </a:r>
          </a:p>
          <a:p>
            <a:pPr algn="l"/>
            <a:endParaRPr lang="en-GB" dirty="0" smtClean="0">
              <a:solidFill>
                <a:schemeClr val="tx1"/>
              </a:solidFill>
            </a:endParaRPr>
          </a:p>
          <a:p>
            <a:pPr marL="457200" indent="-457200" algn="l">
              <a:buFontTx/>
              <a:buChar char="-"/>
            </a:pPr>
            <a:r>
              <a:rPr lang="en-GB" dirty="0" smtClean="0">
                <a:solidFill>
                  <a:schemeClr val="tx1"/>
                </a:solidFill>
              </a:rPr>
              <a:t>I can make comparisons between </a:t>
            </a:r>
            <a:r>
              <a:rPr lang="en-GB" b="1" dirty="0" smtClean="0">
                <a:solidFill>
                  <a:schemeClr val="tx1"/>
                </a:solidFill>
              </a:rPr>
              <a:t>John the Baptist and Elijah</a:t>
            </a:r>
            <a:r>
              <a:rPr lang="en-GB" dirty="0" smtClean="0">
                <a:solidFill>
                  <a:schemeClr val="tx1"/>
                </a:solidFill>
              </a:rPr>
              <a:t> (Old Testament prophet);</a:t>
            </a:r>
          </a:p>
          <a:p>
            <a:pPr marL="457200" indent="-457200" algn="l">
              <a:buFontTx/>
              <a:buChar char="-"/>
            </a:pPr>
            <a:endParaRPr lang="en-GB" dirty="0" smtClean="0">
              <a:solidFill>
                <a:schemeClr val="tx1"/>
              </a:solidFill>
            </a:endParaRPr>
          </a:p>
          <a:p>
            <a:pPr marL="457200" indent="-457200" algn="l">
              <a:buFontTx/>
              <a:buChar char="-"/>
            </a:pPr>
            <a:r>
              <a:rPr lang="en-GB" dirty="0" smtClean="0">
                <a:solidFill>
                  <a:schemeClr val="tx1"/>
                </a:solidFill>
              </a:rPr>
              <a:t>I </a:t>
            </a:r>
            <a:r>
              <a:rPr lang="en-GB" dirty="0">
                <a:solidFill>
                  <a:schemeClr val="tx1"/>
                </a:solidFill>
              </a:rPr>
              <a:t>can retell the story of </a:t>
            </a:r>
            <a:r>
              <a:rPr lang="en-GB" b="1" dirty="0">
                <a:solidFill>
                  <a:schemeClr val="tx1"/>
                </a:solidFill>
              </a:rPr>
              <a:t>Jesus’ baptism</a:t>
            </a:r>
            <a:r>
              <a:rPr lang="en-GB" dirty="0" smtClean="0">
                <a:solidFill>
                  <a:schemeClr val="tx1"/>
                </a:solidFill>
              </a:rPr>
              <a:t>;</a:t>
            </a:r>
          </a:p>
          <a:p>
            <a:pPr algn="l"/>
            <a:endParaRPr lang="en-GB" dirty="0" smtClean="0">
              <a:solidFill>
                <a:schemeClr val="tx1"/>
              </a:solidFill>
            </a:endParaRPr>
          </a:p>
        </p:txBody>
      </p:sp>
    </p:spTree>
    <p:extLst>
      <p:ext uri="{BB962C8B-B14F-4D97-AF65-F5344CB8AC3E}">
        <p14:creationId xmlns:p14="http://schemas.microsoft.com/office/powerpoint/2010/main" val="133820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lstStyle/>
          <a:p>
            <a:r>
              <a:rPr lang="en-GB" dirty="0" smtClean="0"/>
              <a:t>Tasks</a:t>
            </a:r>
            <a:endParaRPr lang="en-GB" dirty="0"/>
          </a:p>
        </p:txBody>
      </p:sp>
      <p:sp>
        <p:nvSpPr>
          <p:cNvPr id="3" name="Content Placeholder 2"/>
          <p:cNvSpPr>
            <a:spLocks noGrp="1"/>
          </p:cNvSpPr>
          <p:nvPr>
            <p:ph idx="1"/>
          </p:nvPr>
        </p:nvSpPr>
        <p:spPr>
          <a:xfrm>
            <a:off x="395536" y="1600200"/>
            <a:ext cx="8280920" cy="4781128"/>
          </a:xfrm>
          <a:solidFill>
            <a:schemeClr val="accent1">
              <a:lumMod val="40000"/>
              <a:lumOff val="60000"/>
            </a:schemeClr>
          </a:solidFill>
          <a:ln>
            <a:solidFill>
              <a:schemeClr val="tx1"/>
            </a:solidFill>
          </a:ln>
        </p:spPr>
        <p:txBody>
          <a:bodyPr/>
          <a:lstStyle/>
          <a:p>
            <a:pPr marL="0" indent="0">
              <a:buNone/>
            </a:pPr>
            <a:r>
              <a:rPr lang="en-GB" dirty="0"/>
              <a:t>Set Text </a:t>
            </a:r>
            <a:r>
              <a:rPr lang="en-GB" dirty="0" smtClean="0"/>
              <a:t>pgs11-12</a:t>
            </a:r>
          </a:p>
          <a:p>
            <a:r>
              <a:rPr lang="en-GB" dirty="0" smtClean="0"/>
              <a:t>Read through Jesus’ Entry into Jerusalem and answer the eight questions that follow.</a:t>
            </a:r>
          </a:p>
          <a:p>
            <a:endParaRPr lang="en-GB" dirty="0"/>
          </a:p>
          <a:p>
            <a:pPr marL="0" indent="0">
              <a:buNone/>
            </a:pPr>
            <a:r>
              <a:rPr lang="en-GB" dirty="0" smtClean="0"/>
              <a:t>In your jotters, answer the following:</a:t>
            </a:r>
          </a:p>
          <a:p>
            <a:r>
              <a:rPr lang="en-GB" dirty="0" smtClean="0"/>
              <a:t>Describe Jesus’ entry into Jerusalem (5 marks)</a:t>
            </a:r>
          </a:p>
          <a:p>
            <a:endParaRPr lang="en-GB" dirty="0"/>
          </a:p>
        </p:txBody>
      </p:sp>
    </p:spTree>
    <p:extLst>
      <p:ext uri="{BB962C8B-B14F-4D97-AF65-F5344CB8AC3E}">
        <p14:creationId xmlns:p14="http://schemas.microsoft.com/office/powerpoint/2010/main" val="497164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d3qcduphvv2yxi.cloudfront.net/assets/3588886/lightbox/Horse%20Black%20Stallion%20running%20on%20meadow%20with%20sound.jpg?1305865841"/>
          <p:cNvPicPr>
            <a:picLocks noChangeAspect="1" noChangeArrowheads="1"/>
          </p:cNvPicPr>
          <p:nvPr/>
        </p:nvPicPr>
        <p:blipFill>
          <a:blip r:embed="rId2" cstate="print"/>
          <a:srcRect/>
          <a:stretch>
            <a:fillRect/>
          </a:stretch>
        </p:blipFill>
        <p:spPr bwMode="auto">
          <a:xfrm>
            <a:off x="428596" y="428604"/>
            <a:ext cx="4454549" cy="4025195"/>
          </a:xfrm>
          <a:prstGeom prst="rect">
            <a:avLst/>
          </a:prstGeom>
          <a:noFill/>
        </p:spPr>
      </p:pic>
      <p:pic>
        <p:nvPicPr>
          <p:cNvPr id="4100" name="Picture 4" descr="http://media-eu.viva-images.com/vivastreet_gb/clad/34/c/81751807/large/1.jpg?dt=41a7c3c7bef17a1858a5fbcb6e425acf"/>
          <p:cNvPicPr>
            <a:picLocks noChangeAspect="1" noChangeArrowheads="1"/>
          </p:cNvPicPr>
          <p:nvPr/>
        </p:nvPicPr>
        <p:blipFill>
          <a:blip r:embed="rId3" cstate="print"/>
          <a:srcRect/>
          <a:stretch>
            <a:fillRect/>
          </a:stretch>
        </p:blipFill>
        <p:spPr bwMode="auto">
          <a:xfrm>
            <a:off x="4357686" y="3438532"/>
            <a:ext cx="4569117" cy="3419468"/>
          </a:xfrm>
          <a:prstGeom prst="rect">
            <a:avLst/>
          </a:prstGeom>
          <a:noFill/>
        </p:spPr>
      </p:pic>
      <p:sp>
        <p:nvSpPr>
          <p:cNvPr id="2" name="TextBox 1"/>
          <p:cNvSpPr txBox="1"/>
          <p:nvPr/>
        </p:nvSpPr>
        <p:spPr>
          <a:xfrm>
            <a:off x="5724128" y="620688"/>
            <a:ext cx="2880320" cy="2062103"/>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GB" sz="3200" dirty="0"/>
              <a:t>Explain why Jesus rode on a donkey and not a horse</a:t>
            </a:r>
            <a:r>
              <a:rPr lang="en-GB" sz="3200" dirty="0" smtClean="0"/>
              <a:t>.</a:t>
            </a:r>
            <a:endParaRPr lang="en-GB" sz="3200" dirty="0"/>
          </a:p>
        </p:txBody>
      </p:sp>
    </p:spTree>
    <p:extLst>
      <p:ext uri="{BB962C8B-B14F-4D97-AF65-F5344CB8AC3E}">
        <p14:creationId xmlns:p14="http://schemas.microsoft.com/office/powerpoint/2010/main" val="27008771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normAutofit fontScale="90000"/>
          </a:bodyPr>
          <a:lstStyle/>
          <a:p>
            <a:r>
              <a:rPr lang="en-GB" dirty="0" smtClean="0"/>
              <a:t>Read textbook pg25 and answer the following… </a:t>
            </a:r>
            <a:endParaRPr lang="en-GB" dirty="0"/>
          </a:p>
        </p:txBody>
      </p:sp>
      <p:sp>
        <p:nvSpPr>
          <p:cNvPr id="3" name="Content Placeholder 2"/>
          <p:cNvSpPr>
            <a:spLocks noGrp="1"/>
          </p:cNvSpPr>
          <p:nvPr>
            <p:ph idx="1"/>
          </p:nvPr>
        </p:nvSpPr>
        <p:spPr>
          <a:xfrm>
            <a:off x="457200" y="1600200"/>
            <a:ext cx="8229600" cy="5141168"/>
          </a:xfrm>
          <a:solidFill>
            <a:schemeClr val="accent1">
              <a:lumMod val="40000"/>
              <a:lumOff val="60000"/>
            </a:schemeClr>
          </a:solidFill>
          <a:ln>
            <a:solidFill>
              <a:schemeClr val="tx1"/>
            </a:solidFill>
          </a:ln>
        </p:spPr>
        <p:txBody>
          <a:bodyPr>
            <a:normAutofit fontScale="92500" lnSpcReduction="20000"/>
          </a:bodyPr>
          <a:lstStyle/>
          <a:p>
            <a:pPr marL="514350" indent="-514350">
              <a:buFont typeface="+mj-lt"/>
              <a:buAutoNum type="arabicPeriod"/>
            </a:pPr>
            <a:r>
              <a:rPr lang="en-GB" dirty="0" smtClean="0"/>
              <a:t>Whose prophecy did he fulfil/make come true?</a:t>
            </a:r>
          </a:p>
          <a:p>
            <a:pPr marL="514350" indent="-514350">
              <a:buFont typeface="+mj-lt"/>
              <a:buAutoNum type="arabicPeriod"/>
            </a:pPr>
            <a:endParaRPr lang="en-GB" dirty="0"/>
          </a:p>
          <a:p>
            <a:pPr marL="514350" indent="-514350">
              <a:buFont typeface="+mj-lt"/>
              <a:buAutoNum type="arabicPeriod"/>
            </a:pPr>
            <a:r>
              <a:rPr lang="en-GB" dirty="0" smtClean="0"/>
              <a:t>What does this story show about Jesus’ identity?</a:t>
            </a:r>
          </a:p>
          <a:p>
            <a:pPr marL="514350" indent="-514350">
              <a:buFont typeface="+mj-lt"/>
              <a:buAutoNum type="arabicPeriod"/>
            </a:pPr>
            <a:endParaRPr lang="en-GB" dirty="0"/>
          </a:p>
          <a:p>
            <a:pPr marL="514350" indent="-514350">
              <a:buFont typeface="+mj-lt"/>
              <a:buAutoNum type="arabicPeriod"/>
            </a:pPr>
            <a:r>
              <a:rPr lang="en-GB" dirty="0" smtClean="0"/>
              <a:t>How is this event remembered today by Christians? </a:t>
            </a:r>
            <a:endParaRPr lang="en-GB" dirty="0"/>
          </a:p>
          <a:p>
            <a:pPr marL="514350" indent="-514350">
              <a:buFont typeface="+mj-lt"/>
              <a:buAutoNum type="arabicPeriod"/>
            </a:pPr>
            <a:endParaRPr lang="en-GB" dirty="0" smtClean="0"/>
          </a:p>
          <a:p>
            <a:pPr marL="514350" indent="-514350">
              <a:buFont typeface="+mj-lt"/>
              <a:buAutoNum type="arabicPeriod"/>
            </a:pPr>
            <a:r>
              <a:rPr lang="en-GB" dirty="0" smtClean="0"/>
              <a:t>Jesus entered Jerusalem on a donkey, symbolising peace, rather than the military power of a horse. How you do think Christians could follow Jesus’ example in their lives today? (5 marks)</a:t>
            </a:r>
            <a:endParaRPr lang="en-GB" dirty="0"/>
          </a:p>
        </p:txBody>
      </p:sp>
    </p:spTree>
    <p:extLst>
      <p:ext uri="{BB962C8B-B14F-4D97-AF65-F5344CB8AC3E}">
        <p14:creationId xmlns:p14="http://schemas.microsoft.com/office/powerpoint/2010/main" val="41818483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a:solidFill>
            <a:schemeClr val="accent2">
              <a:lumMod val="40000"/>
              <a:lumOff val="60000"/>
            </a:schemeClr>
          </a:solidFill>
          <a:ln>
            <a:solidFill>
              <a:schemeClr val="tx1"/>
            </a:solidFill>
          </a:ln>
        </p:spPr>
        <p:txBody>
          <a:bodyPr/>
          <a:lstStyle/>
          <a:p>
            <a:r>
              <a:rPr lang="en-GB" dirty="0" smtClean="0"/>
              <a:t>Past Paper Questions (2015)</a:t>
            </a:r>
            <a:endParaRPr lang="en-GB" dirty="0"/>
          </a:p>
        </p:txBody>
      </p:sp>
      <p:sp>
        <p:nvSpPr>
          <p:cNvPr id="3" name="Content Placeholder 2"/>
          <p:cNvSpPr>
            <a:spLocks noGrp="1"/>
          </p:cNvSpPr>
          <p:nvPr>
            <p:ph idx="1"/>
          </p:nvPr>
        </p:nvSpPr>
        <p:spPr>
          <a:xfrm>
            <a:off x="457200" y="1268760"/>
            <a:ext cx="8229600" cy="5400600"/>
          </a:xfrm>
          <a:solidFill>
            <a:schemeClr val="accent1">
              <a:lumMod val="40000"/>
              <a:lumOff val="60000"/>
            </a:schemeClr>
          </a:solidFill>
          <a:ln>
            <a:solidFill>
              <a:schemeClr val="tx1"/>
            </a:solidFill>
          </a:ln>
        </p:spPr>
        <p:txBody>
          <a:bodyPr>
            <a:normAutofit lnSpcReduction="10000"/>
          </a:bodyPr>
          <a:lstStyle/>
          <a:p>
            <a:r>
              <a:rPr lang="en-GB" dirty="0" smtClean="0"/>
              <a:t>What animal did Jesus ride into Jerusalem? (1)</a:t>
            </a:r>
          </a:p>
          <a:p>
            <a:r>
              <a:rPr lang="en-GB" dirty="0" smtClean="0"/>
              <a:t>Name two things placed on the ground by the crowd. (2)</a:t>
            </a:r>
          </a:p>
          <a:p>
            <a:r>
              <a:rPr lang="en-GB" dirty="0" smtClean="0"/>
              <a:t>What word of praise did the crowd shout? (1)</a:t>
            </a:r>
          </a:p>
          <a:p>
            <a:r>
              <a:rPr lang="en-GB" dirty="0" smtClean="0"/>
              <a:t>Where did Jesus go when he entered Jerusalem? (1)</a:t>
            </a:r>
          </a:p>
          <a:p>
            <a:r>
              <a:rPr lang="en-GB" dirty="0" smtClean="0"/>
              <a:t>Why was this event important in the life of Jesus? (5)</a:t>
            </a:r>
          </a:p>
          <a:p>
            <a:r>
              <a:rPr lang="en-GB" i="1" dirty="0" smtClean="0"/>
              <a:t>“Son of David is the best title for Jesus.” </a:t>
            </a:r>
          </a:p>
          <a:p>
            <a:pPr marL="0" indent="0">
              <a:buNone/>
            </a:pPr>
            <a:r>
              <a:rPr lang="en-GB" dirty="0" smtClean="0"/>
              <a:t>Do you agree or disagree? Give reasons. (5)</a:t>
            </a:r>
            <a:endParaRPr lang="en-GB" i="1" dirty="0"/>
          </a:p>
        </p:txBody>
      </p:sp>
    </p:spTree>
    <p:extLst>
      <p:ext uri="{BB962C8B-B14F-4D97-AF65-F5344CB8AC3E}">
        <p14:creationId xmlns:p14="http://schemas.microsoft.com/office/powerpoint/2010/main" val="167705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a:ln>
            <a:solidFill>
              <a:schemeClr val="tx1"/>
            </a:solidFill>
          </a:ln>
        </p:spPr>
        <p:txBody>
          <a:bodyPr>
            <a:normAutofit fontScale="90000"/>
          </a:bodyPr>
          <a:lstStyle/>
          <a:p>
            <a:r>
              <a:rPr lang="en-GB" dirty="0"/>
              <a:t>Why was this event important in the life of Jesus? (5</a:t>
            </a:r>
            <a:r>
              <a:rPr lang="en-GB" dirty="0" smtClean="0"/>
              <a:t>)</a:t>
            </a:r>
            <a:endParaRPr lang="en-GB" dirty="0"/>
          </a:p>
        </p:txBody>
      </p:sp>
      <p:sp>
        <p:nvSpPr>
          <p:cNvPr id="3" name="Content Placeholder 2"/>
          <p:cNvSpPr>
            <a:spLocks noGrp="1"/>
          </p:cNvSpPr>
          <p:nvPr>
            <p:ph idx="1"/>
          </p:nvPr>
        </p:nvSpPr>
        <p:spPr>
          <a:xfrm>
            <a:off x="251520" y="1600200"/>
            <a:ext cx="8435280" cy="5069160"/>
          </a:xfrm>
          <a:solidFill>
            <a:schemeClr val="accent1">
              <a:lumMod val="40000"/>
              <a:lumOff val="60000"/>
            </a:schemeClr>
          </a:solidFill>
          <a:ln>
            <a:solidFill>
              <a:schemeClr val="tx1"/>
            </a:solidFill>
          </a:ln>
        </p:spPr>
        <p:txBody>
          <a:bodyPr>
            <a:normAutofit lnSpcReduction="10000"/>
          </a:bodyPr>
          <a:lstStyle/>
          <a:p>
            <a:r>
              <a:rPr lang="en-GB" dirty="0" smtClean="0"/>
              <a:t>Jesus was confirming that he was the Messiah.</a:t>
            </a:r>
          </a:p>
          <a:p>
            <a:r>
              <a:rPr lang="en-GB" dirty="0" smtClean="0"/>
              <a:t>Jesus fulfilled Zechariah’s prophecy.</a:t>
            </a:r>
          </a:p>
          <a:p>
            <a:r>
              <a:rPr lang="en-GB" dirty="0" smtClean="0"/>
              <a:t>Jesus confirmed that he was a humble servant by riding a colt.</a:t>
            </a:r>
          </a:p>
          <a:p>
            <a:r>
              <a:rPr lang="en-GB" dirty="0" smtClean="0"/>
              <a:t>It is important as the crowds believed Jesus to be the Messiah by placing cloaks and palm branches on the ground.</a:t>
            </a:r>
          </a:p>
          <a:p>
            <a:r>
              <a:rPr lang="en-GB" dirty="0" smtClean="0"/>
              <a:t>This was the first public occasion where Jesus didn’t hide his identity (messianic secret). Instead, he made a grand entrance.</a:t>
            </a:r>
            <a:endParaRPr lang="en-GB" dirty="0"/>
          </a:p>
        </p:txBody>
      </p:sp>
    </p:spTree>
    <p:extLst>
      <p:ext uri="{BB962C8B-B14F-4D97-AF65-F5344CB8AC3E}">
        <p14:creationId xmlns:p14="http://schemas.microsoft.com/office/powerpoint/2010/main" val="419790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solidFill>
            <a:schemeClr val="accent2">
              <a:lumMod val="40000"/>
              <a:lumOff val="60000"/>
            </a:schemeClr>
          </a:solidFill>
          <a:ln>
            <a:solidFill>
              <a:schemeClr val="tx1"/>
            </a:solidFill>
          </a:ln>
        </p:spPr>
        <p:txBody>
          <a:bodyPr/>
          <a:lstStyle/>
          <a:p>
            <a:pPr eaLnBrk="1" hangingPunct="1"/>
            <a:r>
              <a:rPr lang="en-GB" dirty="0" smtClean="0"/>
              <a:t>The Calming of the Storm</a:t>
            </a:r>
          </a:p>
        </p:txBody>
      </p:sp>
      <p:pic>
        <p:nvPicPr>
          <p:cNvPr id="3076" name="Picture 5" descr="3D9H00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689100"/>
            <a:ext cx="6913562"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0156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260350"/>
            <a:ext cx="7772400" cy="792163"/>
          </a:xfrm>
          <a:solidFill>
            <a:schemeClr val="accent2">
              <a:lumMod val="40000"/>
              <a:lumOff val="60000"/>
            </a:schemeClr>
          </a:solidFill>
          <a:ln>
            <a:solidFill>
              <a:schemeClr val="tx1"/>
            </a:solidFill>
          </a:ln>
        </p:spPr>
        <p:txBody>
          <a:bodyPr/>
          <a:lstStyle/>
          <a:p>
            <a:pPr eaLnBrk="1" hangingPunct="1"/>
            <a:r>
              <a:rPr lang="en-GB" sz="3600" u="sng" dirty="0" smtClean="0"/>
              <a:t>Learning Intentions</a:t>
            </a:r>
          </a:p>
        </p:txBody>
      </p:sp>
      <p:sp>
        <p:nvSpPr>
          <p:cNvPr id="2051" name="Rectangle 3"/>
          <p:cNvSpPr>
            <a:spLocks noGrp="1" noChangeArrowheads="1"/>
          </p:cNvSpPr>
          <p:nvPr>
            <p:ph type="subTitle" idx="1"/>
          </p:nvPr>
        </p:nvSpPr>
        <p:spPr>
          <a:xfrm>
            <a:off x="179512" y="1844824"/>
            <a:ext cx="8640762" cy="4320480"/>
          </a:xfrm>
          <a:solidFill>
            <a:schemeClr val="accent1">
              <a:lumMod val="40000"/>
              <a:lumOff val="60000"/>
            </a:schemeClr>
          </a:solidFill>
          <a:ln>
            <a:solidFill>
              <a:schemeClr val="tx1"/>
            </a:solidFill>
          </a:ln>
        </p:spPr>
        <p:txBody>
          <a:bodyPr>
            <a:normAutofit lnSpcReduction="10000"/>
          </a:bodyPr>
          <a:lstStyle/>
          <a:p>
            <a:pPr algn="l" eaLnBrk="1" hangingPunct="1">
              <a:lnSpc>
                <a:spcPct val="80000"/>
              </a:lnSpc>
              <a:buFontTx/>
              <a:buChar char="•"/>
            </a:pPr>
            <a:endParaRPr lang="en-GB" sz="2400" dirty="0" smtClean="0">
              <a:solidFill>
                <a:schemeClr val="tx1"/>
              </a:solidFill>
              <a:latin typeface="Comic Sans MS" pitchFamily="66" charset="0"/>
            </a:endParaRPr>
          </a:p>
          <a:p>
            <a:pPr algn="l" eaLnBrk="1" hangingPunct="1">
              <a:lnSpc>
                <a:spcPct val="80000"/>
              </a:lnSpc>
              <a:buFontTx/>
              <a:buChar char="•"/>
            </a:pPr>
            <a:r>
              <a:rPr lang="en-GB" sz="2400" dirty="0" smtClean="0">
                <a:solidFill>
                  <a:schemeClr val="tx1"/>
                </a:solidFill>
                <a:latin typeface="Comic Sans MS" pitchFamily="66" charset="0"/>
              </a:rPr>
              <a:t>I can retell the story of ‘The Calming of the Storm’;</a:t>
            </a:r>
          </a:p>
          <a:p>
            <a:pPr algn="l" eaLnBrk="1" hangingPunct="1">
              <a:lnSpc>
                <a:spcPct val="80000"/>
              </a:lnSpc>
            </a:pPr>
            <a:endParaRPr lang="en-GB" sz="2400" dirty="0" smtClean="0">
              <a:solidFill>
                <a:schemeClr val="tx1"/>
              </a:solidFill>
              <a:latin typeface="Comic Sans MS" pitchFamily="66" charset="0"/>
            </a:endParaRPr>
          </a:p>
          <a:p>
            <a:pPr algn="l" eaLnBrk="1" hangingPunct="1">
              <a:lnSpc>
                <a:spcPct val="80000"/>
              </a:lnSpc>
              <a:buFontTx/>
              <a:buChar char="•"/>
            </a:pPr>
            <a:r>
              <a:rPr lang="en-GB" sz="2400" dirty="0" smtClean="0">
                <a:solidFill>
                  <a:schemeClr val="tx1"/>
                </a:solidFill>
                <a:latin typeface="Comic Sans MS" pitchFamily="66" charset="0"/>
              </a:rPr>
              <a:t>I understand what this story shows about Jesus’ identity;</a:t>
            </a:r>
          </a:p>
          <a:p>
            <a:pPr algn="l" eaLnBrk="1" hangingPunct="1">
              <a:lnSpc>
                <a:spcPct val="80000"/>
              </a:lnSpc>
            </a:pPr>
            <a:endParaRPr lang="en-GB" sz="2400" dirty="0" smtClean="0">
              <a:solidFill>
                <a:schemeClr val="tx1"/>
              </a:solidFill>
              <a:latin typeface="Comic Sans MS" pitchFamily="66" charset="0"/>
            </a:endParaRPr>
          </a:p>
          <a:p>
            <a:pPr algn="l" eaLnBrk="1" hangingPunct="1">
              <a:lnSpc>
                <a:spcPct val="80000"/>
              </a:lnSpc>
              <a:buFontTx/>
              <a:buChar char="•"/>
            </a:pPr>
            <a:r>
              <a:rPr lang="en-GB" sz="2400" dirty="0" smtClean="0">
                <a:solidFill>
                  <a:schemeClr val="tx1"/>
                </a:solidFill>
                <a:latin typeface="Comic Sans MS" pitchFamily="66" charset="0"/>
              </a:rPr>
              <a:t>I understand the meaning of this story for Mark’s readers;</a:t>
            </a:r>
          </a:p>
          <a:p>
            <a:pPr algn="l" eaLnBrk="1" hangingPunct="1">
              <a:lnSpc>
                <a:spcPct val="80000"/>
              </a:lnSpc>
              <a:buFontTx/>
              <a:buChar char="•"/>
            </a:pPr>
            <a:endParaRPr lang="en-GB" sz="2400" dirty="0" smtClean="0">
              <a:solidFill>
                <a:schemeClr val="tx1"/>
              </a:solidFill>
              <a:latin typeface="Comic Sans MS" pitchFamily="66" charset="0"/>
            </a:endParaRPr>
          </a:p>
          <a:p>
            <a:pPr algn="l" eaLnBrk="1" hangingPunct="1">
              <a:lnSpc>
                <a:spcPct val="80000"/>
              </a:lnSpc>
              <a:buFontTx/>
              <a:buChar char="•"/>
            </a:pPr>
            <a:r>
              <a:rPr lang="en-GB" sz="2400" dirty="0" smtClean="0">
                <a:solidFill>
                  <a:schemeClr val="tx1"/>
                </a:solidFill>
                <a:latin typeface="Comic Sans MS" pitchFamily="66" charset="0"/>
              </a:rPr>
              <a:t>I recognise that Christians around the world suffer persecution today;</a:t>
            </a:r>
          </a:p>
          <a:p>
            <a:pPr algn="l" eaLnBrk="1" hangingPunct="1">
              <a:lnSpc>
                <a:spcPct val="80000"/>
              </a:lnSpc>
              <a:buFontTx/>
              <a:buChar char="•"/>
            </a:pPr>
            <a:endParaRPr lang="en-GB" sz="2400" dirty="0" smtClean="0">
              <a:solidFill>
                <a:schemeClr val="tx1"/>
              </a:solidFill>
              <a:latin typeface="Comic Sans MS" pitchFamily="66" charset="0"/>
            </a:endParaRPr>
          </a:p>
          <a:p>
            <a:pPr algn="l" eaLnBrk="1" hangingPunct="1">
              <a:lnSpc>
                <a:spcPct val="80000"/>
              </a:lnSpc>
              <a:buFontTx/>
              <a:buChar char="•"/>
            </a:pPr>
            <a:r>
              <a:rPr lang="en-GB" sz="2400" dirty="0" smtClean="0">
                <a:solidFill>
                  <a:schemeClr val="tx1"/>
                </a:solidFill>
                <a:latin typeface="Comic Sans MS" pitchFamily="66" charset="0"/>
              </a:rPr>
              <a:t>I can explain how this story might encourage Christians who are suffering today.</a:t>
            </a:r>
          </a:p>
        </p:txBody>
      </p:sp>
    </p:spTree>
    <p:extLst>
      <p:ext uri="{BB962C8B-B14F-4D97-AF65-F5344CB8AC3E}">
        <p14:creationId xmlns:p14="http://schemas.microsoft.com/office/powerpoint/2010/main" val="79120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xEl>
                                              <p:pRg st="1" end="1"/>
                                            </p:txEl>
                                          </p:spTgt>
                                        </p:tgtEl>
                                        <p:attrNameLst>
                                          <p:attrName>style.visibility</p:attrName>
                                        </p:attrNameLst>
                                      </p:cBhvr>
                                      <p:to>
                                        <p:strVal val="visible"/>
                                      </p:to>
                                    </p:set>
                                    <p:animEffect transition="in" filter="fade">
                                      <p:cBhvr>
                                        <p:cTn id="7" dur="500"/>
                                        <p:tgtEl>
                                          <p:spTgt spid="20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xEl>
                                              <p:pRg st="3" end="3"/>
                                            </p:txEl>
                                          </p:spTgt>
                                        </p:tgtEl>
                                        <p:attrNameLst>
                                          <p:attrName>style.visibility</p:attrName>
                                        </p:attrNameLst>
                                      </p:cBhvr>
                                      <p:to>
                                        <p:strVal val="visible"/>
                                      </p:to>
                                    </p:set>
                                    <p:animEffect transition="in" filter="fade">
                                      <p:cBhvr>
                                        <p:cTn id="12" dur="500"/>
                                        <p:tgtEl>
                                          <p:spTgt spid="205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xEl>
                                              <p:pRg st="5" end="5"/>
                                            </p:txEl>
                                          </p:spTgt>
                                        </p:tgtEl>
                                        <p:attrNameLst>
                                          <p:attrName>style.visibility</p:attrName>
                                        </p:attrNameLst>
                                      </p:cBhvr>
                                      <p:to>
                                        <p:strVal val="visible"/>
                                      </p:to>
                                    </p:set>
                                    <p:animEffect transition="in" filter="fade">
                                      <p:cBhvr>
                                        <p:cTn id="17" dur="500"/>
                                        <p:tgtEl>
                                          <p:spTgt spid="205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1">
                                            <p:txEl>
                                              <p:pRg st="7" end="7"/>
                                            </p:txEl>
                                          </p:spTgt>
                                        </p:tgtEl>
                                        <p:attrNameLst>
                                          <p:attrName>style.visibility</p:attrName>
                                        </p:attrNameLst>
                                      </p:cBhvr>
                                      <p:to>
                                        <p:strVal val="visible"/>
                                      </p:to>
                                    </p:set>
                                    <p:animEffect transition="in" filter="fade">
                                      <p:cBhvr>
                                        <p:cTn id="22" dur="500"/>
                                        <p:tgtEl>
                                          <p:spTgt spid="2051">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1">
                                            <p:txEl>
                                              <p:pRg st="9" end="9"/>
                                            </p:txEl>
                                          </p:spTgt>
                                        </p:tgtEl>
                                        <p:attrNameLst>
                                          <p:attrName>style.visibility</p:attrName>
                                        </p:attrNameLst>
                                      </p:cBhvr>
                                      <p:to>
                                        <p:strVal val="visible"/>
                                      </p:to>
                                    </p:set>
                                    <p:animEffect transition="in" filter="fade">
                                      <p:cBhvr>
                                        <p:cTn id="27" dur="500"/>
                                        <p:tgtEl>
                                          <p:spTgt spid="20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tevehackman.net/wp-content/uploads/2013/09/JesusCalmingStorm150dp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334"/>
          <a:stretch/>
        </p:blipFill>
        <p:spPr bwMode="auto">
          <a:xfrm>
            <a:off x="3946718" y="1196752"/>
            <a:ext cx="4867081" cy="444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8311" y="1121927"/>
            <a:ext cx="3240360" cy="4524315"/>
          </a:xfrm>
          <a:prstGeom prst="rect">
            <a:avLst/>
          </a:prstGeom>
          <a:solidFill>
            <a:schemeClr val="accent1">
              <a:lumMod val="40000"/>
              <a:lumOff val="60000"/>
            </a:schemeClr>
          </a:solidFill>
          <a:ln>
            <a:solidFill>
              <a:schemeClr val="tx1"/>
            </a:solidFill>
          </a:ln>
        </p:spPr>
        <p:txBody>
          <a:bodyPr wrap="square" rtlCol="0">
            <a:spAutoFit/>
          </a:bodyPr>
          <a:lstStyle/>
          <a:p>
            <a:r>
              <a:rPr lang="en-GB" sz="2400" dirty="0" smtClean="0"/>
              <a:t>Set Text pgs. 12-13: read Mark’s account of the calming of the storm and answer the questions which follow.</a:t>
            </a:r>
          </a:p>
          <a:p>
            <a:endParaRPr lang="en-GB" sz="2400" dirty="0"/>
          </a:p>
          <a:p>
            <a:r>
              <a:rPr lang="en-GB" sz="2400" dirty="0" smtClean="0"/>
              <a:t>In your jotters answer the following past paper question (2012):</a:t>
            </a:r>
          </a:p>
          <a:p>
            <a:endParaRPr lang="en-GB" sz="2400" dirty="0"/>
          </a:p>
          <a:p>
            <a:r>
              <a:rPr lang="en-GB" sz="2400" dirty="0" smtClean="0"/>
              <a:t>Retell the story of Jesus calming the storm (5)</a:t>
            </a:r>
            <a:endParaRPr lang="en-GB" sz="2400" dirty="0"/>
          </a:p>
        </p:txBody>
      </p:sp>
    </p:spTree>
    <p:extLst>
      <p:ext uri="{BB962C8B-B14F-4D97-AF65-F5344CB8AC3E}">
        <p14:creationId xmlns:p14="http://schemas.microsoft.com/office/powerpoint/2010/main" val="147851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solidFill>
            <a:schemeClr val="accent2">
              <a:lumMod val="40000"/>
              <a:lumOff val="60000"/>
            </a:schemeClr>
          </a:solidFill>
          <a:ln>
            <a:solidFill>
              <a:schemeClr val="tx1"/>
            </a:solidFill>
          </a:ln>
        </p:spPr>
        <p:txBody>
          <a:bodyPr/>
          <a:lstStyle/>
          <a:p>
            <a:r>
              <a:rPr lang="en-US" dirty="0" smtClean="0"/>
              <a:t>Calming of the Storm - Analysis</a:t>
            </a:r>
          </a:p>
        </p:txBody>
      </p:sp>
      <p:sp>
        <p:nvSpPr>
          <p:cNvPr id="2" name="Rectangle 1"/>
          <p:cNvSpPr/>
          <p:nvPr/>
        </p:nvSpPr>
        <p:spPr>
          <a:xfrm>
            <a:off x="287524" y="2228523"/>
            <a:ext cx="1908212" cy="23762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 This story is an example of the power Jesus had over nature. It was believed that God could control the weather. </a:t>
            </a:r>
          </a:p>
        </p:txBody>
      </p:sp>
      <p:sp>
        <p:nvSpPr>
          <p:cNvPr id="3" name="Rectangle 2"/>
          <p:cNvSpPr/>
          <p:nvPr/>
        </p:nvSpPr>
        <p:spPr>
          <a:xfrm>
            <a:off x="200975" y="5678970"/>
            <a:ext cx="2052228" cy="100811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buFontTx/>
              <a:buNone/>
            </a:pPr>
            <a:r>
              <a:rPr lang="en-GB" dirty="0"/>
              <a:t>Which keyword for describing God is fitting in this story?</a:t>
            </a:r>
          </a:p>
        </p:txBody>
      </p:sp>
      <p:cxnSp>
        <p:nvCxnSpPr>
          <p:cNvPr id="5" name="Straight Arrow Connector 4"/>
          <p:cNvCxnSpPr/>
          <p:nvPr/>
        </p:nvCxnSpPr>
        <p:spPr>
          <a:xfrm>
            <a:off x="1227089" y="4604787"/>
            <a:ext cx="0" cy="7496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55775" y="2228523"/>
            <a:ext cx="2118587" cy="3276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r>
              <a:rPr lang="en-GB" dirty="0"/>
              <a:t>Storms in the sea of Galilee were common but the one described must have been particularly severe- some of the disciples were experienced fishermen and they were terrified</a:t>
            </a:r>
            <a:r>
              <a:rPr lang="en-GB" dirty="0" smtClean="0"/>
              <a:t>.</a:t>
            </a:r>
            <a:endParaRPr lang="en-GB" dirty="0"/>
          </a:p>
        </p:txBody>
      </p:sp>
      <p:sp>
        <p:nvSpPr>
          <p:cNvPr id="13" name="Rectangle 12"/>
          <p:cNvSpPr/>
          <p:nvPr/>
        </p:nvSpPr>
        <p:spPr>
          <a:xfrm>
            <a:off x="5198182" y="1772811"/>
            <a:ext cx="1584176" cy="28803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t>Jesus was asleep with his head on a pillow.</a:t>
            </a:r>
          </a:p>
          <a:p>
            <a:pPr algn="ctr"/>
            <a:r>
              <a:rPr lang="en-GB" dirty="0" smtClean="0"/>
              <a:t>Sleeping peacefully is a sign of complete trust in God</a:t>
            </a:r>
            <a:endParaRPr lang="en-GB" dirty="0"/>
          </a:p>
        </p:txBody>
      </p:sp>
      <p:sp>
        <p:nvSpPr>
          <p:cNvPr id="14" name="Rectangle 13"/>
          <p:cNvSpPr/>
          <p:nvPr/>
        </p:nvSpPr>
        <p:spPr>
          <a:xfrm>
            <a:off x="4922153" y="5229200"/>
            <a:ext cx="3189179" cy="151216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t>This contrasts with the lack of faith shown by the disciples. Their distress is seen in the fact they thought Jesus was sleeping because he didn’t care.</a:t>
            </a:r>
            <a:endParaRPr lang="en-GB" dirty="0"/>
          </a:p>
        </p:txBody>
      </p:sp>
      <p:sp>
        <p:nvSpPr>
          <p:cNvPr id="15" name="Rectangle 14"/>
          <p:cNvSpPr/>
          <p:nvPr/>
        </p:nvSpPr>
        <p:spPr>
          <a:xfrm>
            <a:off x="7319244" y="2111047"/>
            <a:ext cx="1584176" cy="275811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t>This miracle shows that Jesus was no ordinary man, but the Son of God</a:t>
            </a:r>
            <a:endParaRPr lang="en-GB" dirty="0"/>
          </a:p>
        </p:txBody>
      </p:sp>
      <p:cxnSp>
        <p:nvCxnSpPr>
          <p:cNvPr id="17" name="Straight Arrow Connector 16"/>
          <p:cNvCxnSpPr/>
          <p:nvPr/>
        </p:nvCxnSpPr>
        <p:spPr>
          <a:xfrm>
            <a:off x="1212103" y="1429655"/>
            <a:ext cx="0" cy="6119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419872" y="1442922"/>
            <a:ext cx="0" cy="5986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868144" y="1417859"/>
            <a:ext cx="0" cy="3189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990270" y="4699995"/>
            <a:ext cx="0" cy="3851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111332" y="1442922"/>
            <a:ext cx="0" cy="5986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7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3" grpId="0" animBg="1"/>
      <p:bldP spid="14" grpId="0" animBg="1"/>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680" y="1628800"/>
            <a:ext cx="6120680" cy="3168352"/>
          </a:xfrm>
          <a:solidFill>
            <a:schemeClr val="accent2">
              <a:lumMod val="40000"/>
              <a:lumOff val="60000"/>
            </a:schemeClr>
          </a:solidFill>
          <a:ln>
            <a:solidFill>
              <a:schemeClr val="tx1"/>
            </a:solidFill>
          </a:ln>
        </p:spPr>
        <p:txBody>
          <a:bodyPr>
            <a:normAutofit/>
          </a:bodyPr>
          <a:lstStyle/>
          <a:p>
            <a:r>
              <a:rPr lang="en-GB" dirty="0" smtClean="0"/>
              <a:t>Meaning of the story</a:t>
            </a:r>
            <a:endParaRPr lang="en-GB" dirty="0"/>
          </a:p>
        </p:txBody>
      </p:sp>
    </p:spTree>
    <p:extLst>
      <p:ext uri="{BB962C8B-B14F-4D97-AF65-F5344CB8AC3E}">
        <p14:creationId xmlns:p14="http://schemas.microsoft.com/office/powerpoint/2010/main" val="1433516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0952" y="452235"/>
            <a:ext cx="7509520" cy="5937523"/>
          </a:xfrm>
        </p:spPr>
        <p:txBody>
          <a:bodyPr>
            <a:normAutofit/>
          </a:bodyPr>
          <a:lstStyle/>
          <a:p>
            <a:r>
              <a:rPr lang="en-GB" sz="2000" dirty="0"/>
              <a:t>This is the Good News about Jesus Christ, the Son of God. It began as the prophet Isaiah had written: God said, I will send my messenger ahead of you to open the way for you. Someone is shouting in the desert, “Get the road ready for the Lord; make a straight path for him to travel!” </a:t>
            </a:r>
          </a:p>
          <a:p>
            <a:r>
              <a:rPr lang="en-GB" sz="2000" dirty="0"/>
              <a:t>So John appeared in the desert, baptizing and preaching. “Turn away from your sins and be baptized,” he told the people, “and God will forgive your sins.” Many people from the province of Judea and the city of Jerusalem went out to hear John. They confessed their sins, and he baptized them in the Jordan River. </a:t>
            </a:r>
          </a:p>
          <a:p>
            <a:r>
              <a:rPr lang="en-GB" sz="2000" dirty="0"/>
              <a:t>John wore clothes made of camel's hair, with a leather belt around his waist, and his food was locusts and wild honey. He announced to the people, “The man who will come after me is much greater than I am. I am not good enough even to bend down and untie his sandals. I baptize you with water, but he will baptize you with the Holy Spirit.”</a:t>
            </a:r>
          </a:p>
        </p:txBody>
      </p:sp>
      <p:sp>
        <p:nvSpPr>
          <p:cNvPr id="5" name="Rounded Rectangular Callout 4"/>
          <p:cNvSpPr/>
          <p:nvPr/>
        </p:nvSpPr>
        <p:spPr>
          <a:xfrm>
            <a:off x="6228184" y="44624"/>
            <a:ext cx="2915816" cy="1584176"/>
          </a:xfrm>
          <a:prstGeom prst="wedgeRoundRectCallout">
            <a:avLst>
              <a:gd name="adj1" fmla="val -130834"/>
              <a:gd name="adj2" fmla="val -1304"/>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This is a prophecy from the OT. Mark shows John the Baptist is “preparing the way” for Jesus -  as the OT predicts – for Mark, Jesus is </a:t>
            </a:r>
            <a:r>
              <a:rPr lang="en-GB" sz="1600" b="1" dirty="0" smtClean="0"/>
              <a:t>the fulfilment of scripture</a:t>
            </a:r>
            <a:r>
              <a:rPr lang="en-GB" sz="1400" b="1" dirty="0" smtClean="0"/>
              <a:t>…</a:t>
            </a:r>
            <a:endParaRPr lang="en-GB" sz="1400" b="1" dirty="0"/>
          </a:p>
        </p:txBody>
      </p:sp>
      <p:sp>
        <p:nvSpPr>
          <p:cNvPr id="6" name="Rounded Rectangular Callout 5"/>
          <p:cNvSpPr/>
          <p:nvPr/>
        </p:nvSpPr>
        <p:spPr>
          <a:xfrm>
            <a:off x="0" y="1894076"/>
            <a:ext cx="1678721" cy="3661177"/>
          </a:xfrm>
          <a:prstGeom prst="wedgeRoundRectCallout">
            <a:avLst>
              <a:gd name="adj1" fmla="val 154728"/>
              <a:gd name="adj2" fmla="val -54317"/>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John is not in the Jewish temple.. he is outside of it, in the wilderness- </a:t>
            </a:r>
            <a:r>
              <a:rPr lang="en-GB" b="1" dirty="0" smtClean="0"/>
              <a:t>God is doing something  new in Jesus</a:t>
            </a:r>
            <a:r>
              <a:rPr lang="en-GB" dirty="0" smtClean="0"/>
              <a:t>,  something beyond the Jewish religion ....</a:t>
            </a:r>
            <a:endParaRPr lang="en-GB" dirty="0"/>
          </a:p>
        </p:txBody>
      </p:sp>
      <p:sp>
        <p:nvSpPr>
          <p:cNvPr id="7" name="Rounded Rectangular Callout 6"/>
          <p:cNvSpPr/>
          <p:nvPr/>
        </p:nvSpPr>
        <p:spPr>
          <a:xfrm>
            <a:off x="3491880" y="5555254"/>
            <a:ext cx="5112568" cy="1080120"/>
          </a:xfrm>
          <a:prstGeom prst="wedgeRoundRectCallout">
            <a:avLst>
              <a:gd name="adj1" fmla="val -68392"/>
              <a:gd name="adj2" fmla="val -56495"/>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This coming Messiah will not just be the awaited Jewish King – </a:t>
            </a:r>
            <a:r>
              <a:rPr lang="en-GB" sz="2000" dirty="0" smtClean="0"/>
              <a:t>He will be </a:t>
            </a:r>
            <a:r>
              <a:rPr lang="en-GB" sz="2000" b="1" dirty="0" smtClean="0"/>
              <a:t>God himself </a:t>
            </a:r>
            <a:r>
              <a:rPr lang="en-GB" dirty="0" smtClean="0"/>
              <a:t>– only God can pour out God’s spirit…</a:t>
            </a:r>
            <a:endParaRPr lang="en-GB" dirty="0"/>
          </a:p>
        </p:txBody>
      </p:sp>
      <p:pic>
        <p:nvPicPr>
          <p:cNvPr id="8" name="Picture 3" descr="C:\Users\Marta_2\AppData\Local\Microsoft\Windows\Temporary Internet Files\Content.IE5\H73MYYAC\MM90004661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25" y="260648"/>
            <a:ext cx="1504280" cy="15638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flipH="1">
            <a:off x="1979711" y="3212976"/>
            <a:ext cx="6984775" cy="1477328"/>
          </a:xfrm>
          <a:prstGeom prst="rect">
            <a:avLst/>
          </a:prstGeom>
          <a:solidFill>
            <a:srgbClr val="FFFF00"/>
          </a:solidFill>
        </p:spPr>
        <p:txBody>
          <a:bodyPr wrap="square" rtlCol="0">
            <a:spAutoFit/>
          </a:bodyPr>
          <a:lstStyle/>
          <a:p>
            <a:r>
              <a:rPr lang="en-GB" dirty="0" smtClean="0"/>
              <a:t>Mark is not writing a biography, or history – he is writing the gospel to express his understanding of who Jesus is – he is writing FROM FAITH… </a:t>
            </a:r>
          </a:p>
          <a:p>
            <a:pPr marL="342900" indent="-342900">
              <a:buAutoNum type="arabicPeriod"/>
            </a:pPr>
            <a:r>
              <a:rPr lang="en-GB" b="1" dirty="0" smtClean="0"/>
              <a:t>With PEE, give two beliefs about Jesus  to show Mark is writing from faith </a:t>
            </a:r>
            <a:r>
              <a:rPr lang="en-GB" dirty="0" smtClean="0">
                <a:solidFill>
                  <a:srgbClr val="C00000"/>
                </a:solidFill>
              </a:rPr>
              <a:t>Mark is writing from faith, because in Ch.1 he expresses the belief that… this is shown by the quote… which means…</a:t>
            </a:r>
            <a:endParaRPr lang="en-GB" dirty="0">
              <a:solidFill>
                <a:srgbClr val="C00000"/>
              </a:solidFill>
            </a:endParaRPr>
          </a:p>
        </p:txBody>
      </p:sp>
    </p:spTree>
    <p:extLst>
      <p:ext uri="{BB962C8B-B14F-4D97-AF65-F5344CB8AC3E}">
        <p14:creationId xmlns:p14="http://schemas.microsoft.com/office/powerpoint/2010/main" val="134410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5" descr="ANd9GcTtnD6HTqjvU-e40wwaSklUxz_CFeKkYO0uIaFk7CLDnlN2s_4VZtZ_51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53" y="404813"/>
            <a:ext cx="138588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1" descr="Map of Roman empire (2nd c. A.D.)&#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404813"/>
            <a:ext cx="6804025" cy="586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Line 12"/>
          <p:cNvSpPr>
            <a:spLocks noChangeShapeType="1"/>
          </p:cNvSpPr>
          <p:nvPr/>
        </p:nvSpPr>
        <p:spPr bwMode="auto">
          <a:xfrm>
            <a:off x="1692740" y="1772816"/>
            <a:ext cx="2880848" cy="15847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 name="TextBox 2"/>
          <p:cNvSpPr txBox="1"/>
          <p:nvPr/>
        </p:nvSpPr>
        <p:spPr>
          <a:xfrm>
            <a:off x="251520" y="2761467"/>
            <a:ext cx="1602680" cy="3477875"/>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GB" sz="2000" b="1" dirty="0" smtClean="0"/>
              <a:t>This is the Roman Emperor at this time.</a:t>
            </a:r>
          </a:p>
          <a:p>
            <a:pPr algn="ctr"/>
            <a:endParaRPr lang="en-GB" sz="2000" b="1" dirty="0" smtClean="0"/>
          </a:p>
          <a:p>
            <a:pPr algn="ctr"/>
            <a:r>
              <a:rPr lang="en-GB" sz="2000" b="1" dirty="0" smtClean="0"/>
              <a:t>What was his name?</a:t>
            </a:r>
          </a:p>
          <a:p>
            <a:endParaRPr lang="en-GB" sz="2000" b="1" dirty="0"/>
          </a:p>
          <a:p>
            <a:pPr algn="ctr"/>
            <a:r>
              <a:rPr lang="en-GB" sz="2000" b="1" dirty="0" smtClean="0"/>
              <a:t>How did he treat Christians?</a:t>
            </a:r>
            <a:endParaRPr lang="en-GB" sz="2000" b="1" dirty="0"/>
          </a:p>
        </p:txBody>
      </p:sp>
    </p:spTree>
    <p:extLst>
      <p:ext uri="{BB962C8B-B14F-4D97-AF65-F5344CB8AC3E}">
        <p14:creationId xmlns:p14="http://schemas.microsoft.com/office/powerpoint/2010/main" val="623994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5445223"/>
            <a:ext cx="8229600" cy="922240"/>
          </a:xfrm>
          <a:solidFill>
            <a:schemeClr val="accent2">
              <a:lumMod val="40000"/>
              <a:lumOff val="60000"/>
            </a:schemeClr>
          </a:solidFill>
          <a:ln>
            <a:solidFill>
              <a:schemeClr val="tx1"/>
            </a:solidFill>
          </a:ln>
        </p:spPr>
        <p:txBody>
          <a:bodyPr/>
          <a:lstStyle/>
          <a:p>
            <a:pPr eaLnBrk="1" hangingPunct="1"/>
            <a:r>
              <a:rPr lang="en-GB" dirty="0" smtClean="0">
                <a:latin typeface="Comic Sans MS" pitchFamily="66" charset="0"/>
              </a:rPr>
              <a:t>Christians</a:t>
            </a:r>
          </a:p>
        </p:txBody>
      </p:sp>
      <p:pic>
        <p:nvPicPr>
          <p:cNvPr id="7171" name="Picture 4" descr="6666736_orig"/>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1520" y="260648"/>
            <a:ext cx="4224100" cy="3168352"/>
          </a:xfrm>
          <a:noFill/>
        </p:spPr>
      </p:pic>
      <p:sp>
        <p:nvSpPr>
          <p:cNvPr id="7172" name="Line 5"/>
          <p:cNvSpPr>
            <a:spLocks noChangeShapeType="1"/>
          </p:cNvSpPr>
          <p:nvPr/>
        </p:nvSpPr>
        <p:spPr bwMode="auto">
          <a:xfrm flipH="1" flipV="1">
            <a:off x="2411760" y="3861048"/>
            <a:ext cx="1944216" cy="15841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5" name="Picture 4" descr="christian_persec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16015" y="332656"/>
            <a:ext cx="4217877" cy="2952328"/>
          </a:xfrm>
          <a:prstGeom prst="rect">
            <a:avLst/>
          </a:prstGeom>
          <a:noFill/>
        </p:spPr>
      </p:pic>
      <p:sp>
        <p:nvSpPr>
          <p:cNvPr id="6" name="Line 5"/>
          <p:cNvSpPr>
            <a:spLocks noChangeShapeType="1"/>
          </p:cNvSpPr>
          <p:nvPr/>
        </p:nvSpPr>
        <p:spPr bwMode="auto">
          <a:xfrm flipV="1">
            <a:off x="4508376" y="3717031"/>
            <a:ext cx="1431776" cy="1728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8988294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680" y="1628800"/>
            <a:ext cx="6120680" cy="3168352"/>
          </a:xfrm>
          <a:solidFill>
            <a:schemeClr val="accent2">
              <a:lumMod val="40000"/>
              <a:lumOff val="60000"/>
            </a:schemeClr>
          </a:solidFill>
          <a:ln>
            <a:solidFill>
              <a:schemeClr val="tx1"/>
            </a:solidFill>
          </a:ln>
        </p:spPr>
        <p:txBody>
          <a:bodyPr>
            <a:normAutofit fontScale="90000"/>
          </a:bodyPr>
          <a:lstStyle/>
          <a:p>
            <a:r>
              <a:rPr lang="en-GB" dirty="0" smtClean="0"/>
              <a:t>How would the early Christian community find comfort from reading this account of the calming of the storm?</a:t>
            </a:r>
            <a:endParaRPr lang="en-GB" dirty="0"/>
          </a:p>
        </p:txBody>
      </p:sp>
    </p:spTree>
    <p:extLst>
      <p:ext uri="{BB962C8B-B14F-4D97-AF65-F5344CB8AC3E}">
        <p14:creationId xmlns:p14="http://schemas.microsoft.com/office/powerpoint/2010/main" val="32978702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5" descr="3D9H00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499" y="1052736"/>
            <a:ext cx="5400675"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Line 6"/>
          <p:cNvSpPr>
            <a:spLocks noChangeShapeType="1"/>
          </p:cNvSpPr>
          <p:nvPr/>
        </p:nvSpPr>
        <p:spPr bwMode="auto">
          <a:xfrm flipH="1">
            <a:off x="5004047" y="908497"/>
            <a:ext cx="1134953" cy="288054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22" name="Line 7"/>
          <p:cNvSpPr>
            <a:spLocks noChangeShapeType="1"/>
          </p:cNvSpPr>
          <p:nvPr/>
        </p:nvSpPr>
        <p:spPr bwMode="auto">
          <a:xfrm flipV="1">
            <a:off x="3347865" y="4725143"/>
            <a:ext cx="1008111" cy="93610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 name="Rectangle 1"/>
          <p:cNvSpPr/>
          <p:nvPr/>
        </p:nvSpPr>
        <p:spPr>
          <a:xfrm>
            <a:off x="131703" y="332656"/>
            <a:ext cx="1728192"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Some scholars have suggested that the story can be interpreted as an allegory</a:t>
            </a:r>
            <a:endParaRPr lang="en-GB" dirty="0"/>
          </a:p>
        </p:txBody>
      </p:sp>
      <p:sp>
        <p:nvSpPr>
          <p:cNvPr id="4" name="Rectangle 3"/>
          <p:cNvSpPr/>
          <p:nvPr/>
        </p:nvSpPr>
        <p:spPr>
          <a:xfrm>
            <a:off x="4662837" y="332656"/>
            <a:ext cx="2952328" cy="575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Boat = The Christian Church</a:t>
            </a:r>
            <a:endParaRPr lang="en-GB" dirty="0"/>
          </a:p>
        </p:txBody>
      </p:sp>
      <p:sp>
        <p:nvSpPr>
          <p:cNvPr id="5" name="Rectangle 4"/>
          <p:cNvSpPr/>
          <p:nvPr/>
        </p:nvSpPr>
        <p:spPr>
          <a:xfrm>
            <a:off x="131703" y="5661247"/>
            <a:ext cx="3497196" cy="1080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Storm = The Persecution faced by the Christian Church</a:t>
            </a:r>
            <a:endParaRPr lang="en-GB" dirty="0"/>
          </a:p>
        </p:txBody>
      </p:sp>
      <p:sp>
        <p:nvSpPr>
          <p:cNvPr id="6" name="Rectangle 5"/>
          <p:cNvSpPr/>
          <p:nvPr/>
        </p:nvSpPr>
        <p:spPr>
          <a:xfrm>
            <a:off x="7615165" y="1628800"/>
            <a:ext cx="1349323"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Christians are assured that Christ is in control but they must have faith</a:t>
            </a:r>
            <a:endParaRPr lang="en-GB" dirty="0"/>
          </a:p>
        </p:txBody>
      </p:sp>
      <p:sp>
        <p:nvSpPr>
          <p:cNvPr id="3" name="Rectangle 2"/>
          <p:cNvSpPr/>
          <p:nvPr/>
        </p:nvSpPr>
        <p:spPr>
          <a:xfrm>
            <a:off x="4355977" y="5301209"/>
            <a:ext cx="4608512" cy="1440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story of the calming of the storm is still important to Christians today. They believe that it gives them assurance that they can rely on God in times of trouble and uncertainty.</a:t>
            </a:r>
            <a:endParaRPr lang="en-GB" dirty="0"/>
          </a:p>
        </p:txBody>
      </p:sp>
    </p:spTree>
    <p:extLst>
      <p:ext uri="{BB962C8B-B14F-4D97-AF65-F5344CB8AC3E}">
        <p14:creationId xmlns:p14="http://schemas.microsoft.com/office/powerpoint/2010/main" val="213554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fade">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221"/>
                                        </p:tgtEl>
                                        <p:attrNameLst>
                                          <p:attrName>style.visibility</p:attrName>
                                        </p:attrNameLst>
                                      </p:cBhvr>
                                      <p:to>
                                        <p:strVal val="visible"/>
                                      </p:to>
                                    </p:set>
                                    <p:animEffect transition="in" filter="fade">
                                      <p:cBhvr>
                                        <p:cTn id="18" dur="500"/>
                                        <p:tgtEl>
                                          <p:spTgt spid="92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4" grpId="0" animBg="1"/>
      <p:bldP spid="5" grpId="0" animBg="1"/>
      <p:bldP spid="6" grpId="0" animBg="1"/>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467544" y="1268760"/>
            <a:ext cx="8229600" cy="5112568"/>
          </a:xfrm>
          <a:solidFill>
            <a:schemeClr val="accent1">
              <a:lumMod val="40000"/>
              <a:lumOff val="60000"/>
            </a:schemeClr>
          </a:solidFill>
          <a:ln>
            <a:solidFill>
              <a:schemeClr val="tx1"/>
            </a:solidFill>
          </a:ln>
        </p:spPr>
        <p:txBody>
          <a:bodyPr/>
          <a:lstStyle/>
          <a:p>
            <a:pPr marL="514350" indent="-514350" eaLnBrk="1" hangingPunct="1">
              <a:buFontTx/>
              <a:buAutoNum type="arabicPeriod"/>
            </a:pPr>
            <a:r>
              <a:rPr lang="en-GB" sz="2400" dirty="0" smtClean="0"/>
              <a:t>How could this event be described as a nature miracle?</a:t>
            </a:r>
          </a:p>
          <a:p>
            <a:pPr marL="514350" indent="-514350" eaLnBrk="1" hangingPunct="1">
              <a:buFontTx/>
              <a:buAutoNum type="arabicPeriod"/>
            </a:pPr>
            <a:endParaRPr lang="en-GB" sz="2400" dirty="0" smtClean="0"/>
          </a:p>
          <a:p>
            <a:pPr marL="514350" indent="-514350" eaLnBrk="1" hangingPunct="1">
              <a:buFontTx/>
              <a:buAutoNum type="arabicPeriod"/>
            </a:pPr>
            <a:r>
              <a:rPr lang="en-GB" sz="2400" dirty="0" smtClean="0"/>
              <a:t>What does this miracle teach about Jesus’ identity?</a:t>
            </a:r>
          </a:p>
          <a:p>
            <a:pPr marL="514350" indent="-514350" eaLnBrk="1" hangingPunct="1">
              <a:buFontTx/>
              <a:buAutoNum type="arabicPeriod"/>
            </a:pPr>
            <a:endParaRPr lang="en-GB" sz="2400" dirty="0" smtClean="0"/>
          </a:p>
          <a:p>
            <a:pPr marL="514350" indent="-514350" eaLnBrk="1" hangingPunct="1">
              <a:buFontTx/>
              <a:buAutoNum type="arabicPeriod"/>
            </a:pPr>
            <a:r>
              <a:rPr lang="en-GB" sz="2400" dirty="0" smtClean="0"/>
              <a:t>What does this miracle teach about faith?</a:t>
            </a:r>
          </a:p>
          <a:p>
            <a:pPr marL="514350" indent="-514350" eaLnBrk="1" hangingPunct="1">
              <a:buFontTx/>
              <a:buAutoNum type="arabicPeriod"/>
            </a:pPr>
            <a:endParaRPr lang="en-GB" sz="2400" dirty="0" smtClean="0"/>
          </a:p>
          <a:p>
            <a:pPr marL="514350" indent="-514350" eaLnBrk="1" hangingPunct="1">
              <a:buFontTx/>
              <a:buAutoNum type="arabicPeriod"/>
            </a:pPr>
            <a:r>
              <a:rPr lang="en-GB" sz="2400" dirty="0" smtClean="0"/>
              <a:t>Why do you think the disciples asked, ‘Who is this man?’</a:t>
            </a:r>
          </a:p>
          <a:p>
            <a:pPr marL="514350" indent="-514350" eaLnBrk="1" hangingPunct="1">
              <a:buFontTx/>
              <a:buAutoNum type="arabicPeriod"/>
            </a:pPr>
            <a:endParaRPr lang="en-GB" sz="2400" dirty="0" smtClean="0"/>
          </a:p>
          <a:p>
            <a:pPr marL="514350" indent="-514350" eaLnBrk="1" hangingPunct="1">
              <a:buFontTx/>
              <a:buAutoNum type="arabicPeriod"/>
            </a:pPr>
            <a:r>
              <a:rPr lang="en-GB" sz="2400" dirty="0" smtClean="0"/>
              <a:t>Explain the significance for Mark’s first readers.</a:t>
            </a:r>
          </a:p>
          <a:p>
            <a:pPr marL="514350" indent="-514350" eaLnBrk="1" hangingPunct="1">
              <a:buFontTx/>
              <a:buAutoNum type="arabicPeriod"/>
            </a:pPr>
            <a:endParaRPr lang="en-GB" sz="2400" dirty="0" smtClean="0"/>
          </a:p>
          <a:p>
            <a:pPr marL="514350" indent="-514350" eaLnBrk="1" hangingPunct="1">
              <a:buFontTx/>
              <a:buAutoNum type="arabicPeriod"/>
            </a:pPr>
            <a:r>
              <a:rPr lang="en-GB" sz="2400" dirty="0" smtClean="0"/>
              <a:t>Explain the significance of this story for Christians today.</a:t>
            </a:r>
            <a:endParaRPr lang="en-GB" sz="2800" dirty="0" smtClean="0"/>
          </a:p>
          <a:p>
            <a:pPr marL="514350" indent="-514350" eaLnBrk="1" hangingPunct="1">
              <a:buFontTx/>
              <a:buAutoNum type="arabicPeriod"/>
            </a:pPr>
            <a:endParaRPr lang="en-GB" dirty="0" smtClean="0"/>
          </a:p>
        </p:txBody>
      </p:sp>
    </p:spTree>
    <p:extLst>
      <p:ext uri="{BB962C8B-B14F-4D97-AF65-F5344CB8AC3E}">
        <p14:creationId xmlns:p14="http://schemas.microsoft.com/office/powerpoint/2010/main" val="27450818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2">
              <a:lumMod val="40000"/>
              <a:lumOff val="60000"/>
            </a:schemeClr>
          </a:solidFill>
          <a:ln>
            <a:solidFill>
              <a:schemeClr val="tx1"/>
            </a:solidFill>
          </a:ln>
        </p:spPr>
        <p:txBody>
          <a:bodyPr>
            <a:noAutofit/>
          </a:bodyPr>
          <a:lstStyle/>
          <a:p>
            <a:r>
              <a:rPr lang="en-GB" sz="2800" b="1" dirty="0" smtClean="0"/>
              <a:t>2012 Past Paper Question: Explain the importance of the calming of the storm for Christians (5)</a:t>
            </a:r>
            <a:endParaRPr lang="en-GB" sz="2800" b="1" dirty="0"/>
          </a:p>
        </p:txBody>
      </p:sp>
      <p:sp>
        <p:nvSpPr>
          <p:cNvPr id="4" name="Content Placeholder 3"/>
          <p:cNvSpPr>
            <a:spLocks noGrp="1"/>
          </p:cNvSpPr>
          <p:nvPr>
            <p:ph idx="1"/>
          </p:nvPr>
        </p:nvSpPr>
        <p:spPr/>
        <p:txBody>
          <a:bodyPr/>
          <a:lstStyle/>
          <a:p>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73" t="37310" r="20028" b="11852"/>
          <a:stretch/>
        </p:blipFill>
        <p:spPr bwMode="auto">
          <a:xfrm>
            <a:off x="395536" y="1628800"/>
            <a:ext cx="8208912" cy="480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8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itle 2"/>
          <p:cNvSpPr txBox="1">
            <a:spLocks/>
          </p:cNvSpPr>
          <p:nvPr/>
        </p:nvSpPr>
        <p:spPr>
          <a:xfrm>
            <a:off x="467544" y="188640"/>
            <a:ext cx="8229600" cy="1143000"/>
          </a:xfrm>
          <a:prstGeom prst="rect">
            <a:avLst/>
          </a:prstGeom>
          <a:solidFill>
            <a:schemeClr val="accent2">
              <a:lumMod val="40000"/>
              <a:lumOff val="60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t>2012 Past Paper Question: </a:t>
            </a:r>
            <a:r>
              <a:rPr lang="en-GB" sz="2800" b="1" i="1" dirty="0" smtClean="0"/>
              <a:t>‘Son of God is the best title for Jesus.’ </a:t>
            </a:r>
            <a:r>
              <a:rPr lang="en-GB" sz="2800" b="1" dirty="0" smtClean="0"/>
              <a:t>Do you agree? Give reasons (10)</a:t>
            </a:r>
            <a:endParaRPr lang="en-GB" sz="2800" b="1"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15" t="28788" r="19034" b="10723"/>
          <a:stretch/>
        </p:blipFill>
        <p:spPr bwMode="auto">
          <a:xfrm>
            <a:off x="467544" y="1556792"/>
            <a:ext cx="8229600" cy="51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1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8357" y="2967335"/>
            <a:ext cx="414729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Persecution</a:t>
            </a:r>
          </a:p>
        </p:txBody>
      </p:sp>
    </p:spTree>
    <p:extLst>
      <p:ext uri="{BB962C8B-B14F-4D97-AF65-F5344CB8AC3E}">
        <p14:creationId xmlns:p14="http://schemas.microsoft.com/office/powerpoint/2010/main" val="1754368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457200" y="357188"/>
            <a:ext cx="8229600" cy="2928937"/>
          </a:xfrm>
          <a:solidFill>
            <a:schemeClr val="accent4">
              <a:lumMod val="40000"/>
              <a:lumOff val="60000"/>
            </a:schemeClr>
          </a:solidFill>
          <a:ln>
            <a:solidFill>
              <a:schemeClr val="tx1"/>
            </a:solidFill>
          </a:ln>
        </p:spPr>
        <p:txBody>
          <a:bodyPr>
            <a:normAutofit lnSpcReduction="10000"/>
          </a:bodyPr>
          <a:lstStyle/>
          <a:p>
            <a:pPr>
              <a:buFontTx/>
              <a:buNone/>
            </a:pPr>
            <a:r>
              <a:rPr lang="en-GB" dirty="0" smtClean="0"/>
              <a:t>    ‘</a:t>
            </a:r>
            <a:r>
              <a:rPr lang="en-GB" sz="2400" dirty="0" smtClean="0"/>
              <a:t>In the early 1970s, there were an estimated 3 million Christians in China. Now, the number may be as high as 130 million. However, the government continues to keep a close eye on the activities of officials churches and there has been sporadic persecution against Christians belonging to unofficial house churches.’</a:t>
            </a:r>
          </a:p>
          <a:p>
            <a:pPr algn="r">
              <a:buFontTx/>
              <a:buNone/>
            </a:pPr>
            <a:r>
              <a:rPr lang="en-GB" sz="2400" dirty="0" smtClean="0"/>
              <a:t>Christianity Today 2010</a:t>
            </a:r>
            <a:br>
              <a:rPr lang="en-GB" sz="2400" dirty="0" smtClean="0"/>
            </a:br>
            <a:endParaRPr lang="en-GB" sz="2400" dirty="0" smtClean="0"/>
          </a:p>
          <a:p>
            <a:pPr algn="r">
              <a:buFontTx/>
              <a:buNone/>
            </a:pPr>
            <a:endParaRPr lang="en-GB" dirty="0" smtClean="0"/>
          </a:p>
        </p:txBody>
      </p:sp>
      <p:pic>
        <p:nvPicPr>
          <p:cNvPr id="33796" name="Picture 2" descr="http://umcconnections.org/wp-content/uploads/2013/09/umns13-China-logo-6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3498850"/>
            <a:ext cx="48101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6897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robstill.com/wp-content/uploads/2013/10/Church-Under-Tree-Collage-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28625"/>
            <a:ext cx="5110163"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187211"/>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4495</TotalTime>
  <Words>7408</Words>
  <Application>Microsoft Office PowerPoint</Application>
  <PresentationFormat>On-screen Show (4:3)</PresentationFormat>
  <Paragraphs>825</Paragraphs>
  <Slides>130</Slides>
  <Notes>6</Notes>
  <HiddenSlides>0</HiddenSlides>
  <MMClips>0</MMClips>
  <ScaleCrop>false</ScaleCrop>
  <HeadingPairs>
    <vt:vector size="4" baseType="variant">
      <vt:variant>
        <vt:lpstr>Theme</vt:lpstr>
      </vt:variant>
      <vt:variant>
        <vt:i4>2</vt:i4>
      </vt:variant>
      <vt:variant>
        <vt:lpstr>Slide Titles</vt:lpstr>
      </vt:variant>
      <vt:variant>
        <vt:i4>130</vt:i4>
      </vt:variant>
    </vt:vector>
  </HeadingPairs>
  <TitlesOfParts>
    <vt:vector size="132" baseType="lpstr">
      <vt:lpstr>Office Theme</vt:lpstr>
      <vt:lpstr>Equity</vt:lpstr>
      <vt:lpstr>The Identity of Jesus</vt:lpstr>
      <vt:lpstr>In this unit you will cover…</vt:lpstr>
      <vt:lpstr>Titles of Jesus</vt:lpstr>
      <vt:lpstr>Titles and their meaning for Christians today</vt:lpstr>
      <vt:lpstr>PowerPoint Presentation</vt:lpstr>
      <vt:lpstr>PowerPoint Presentation</vt:lpstr>
      <vt:lpstr>1 “This is the Good News about Jesus Christ, the Son of God”</vt:lpstr>
      <vt:lpstr>Unit 2 - The Identity of Jesus The Ministry of John the Baptist</vt:lpstr>
      <vt:lpstr>PowerPoint Presentation</vt:lpstr>
      <vt:lpstr>John the Baptist and Elijah</vt:lpstr>
      <vt:lpstr>The Story of Jesus’ Baptism</vt:lpstr>
      <vt:lpstr>It began as the prophet Isaiah had written….</vt:lpstr>
      <vt:lpstr>So John appeared in the desert….</vt:lpstr>
      <vt:lpstr>PowerPoint Presentation</vt:lpstr>
      <vt:lpstr>PowerPoint Presentation</vt:lpstr>
      <vt:lpstr>PowerPoint Presentation</vt:lpstr>
      <vt:lpstr>At once the Spirit made him go into the desert, where he stayed for forty days, being tempted by Satan.</vt:lpstr>
      <vt:lpstr>Wild animals were there also, but angels came and helped him.</vt:lpstr>
      <vt:lpstr>https://www.youtube.com/watch?v=cam5_bvAaEM </vt:lpstr>
      <vt:lpstr>Plenary</vt:lpstr>
      <vt:lpstr>The Importance of Jesus’ Baptism - Part 1</vt:lpstr>
      <vt:lpstr>Jesus’ Baptism</vt:lpstr>
      <vt:lpstr>PowerPoint Presentation</vt:lpstr>
      <vt:lpstr>Which three themes does Jesus’ baptism show?</vt:lpstr>
      <vt:lpstr>Plenary Activity: Tell your partner about what things in Jesus’ baptism mean..</vt:lpstr>
      <vt:lpstr>Explain what each part of Jesus baptism means</vt:lpstr>
      <vt:lpstr>The Importance of Jesus’ Baptism – Part 2</vt:lpstr>
      <vt:lpstr>Meaning for Jesus</vt:lpstr>
      <vt:lpstr>PowerPoint Presentation</vt:lpstr>
      <vt:lpstr>PowerPoint Presentation</vt:lpstr>
      <vt:lpstr>PowerPoint Presentation</vt:lpstr>
      <vt:lpstr>What is the significance of Jesus’ baptism for Christians today?</vt:lpstr>
      <vt:lpstr>Starter Activity</vt:lpstr>
      <vt:lpstr>Baptism and Christianity today</vt:lpstr>
      <vt:lpstr>Do you think it is necessary for Christians to be baptised?</vt:lpstr>
      <vt:lpstr>PowerPoint Presentation</vt:lpstr>
      <vt:lpstr>PowerPoint Presentation</vt:lpstr>
      <vt:lpstr>PowerPoint Presentation</vt:lpstr>
      <vt:lpstr>PowerPoint Presentation</vt:lpstr>
      <vt:lpstr>PowerPoint Presentation</vt:lpstr>
      <vt:lpstr>Infant Baptism V Adult Baptism</vt:lpstr>
      <vt:lpstr>Do you think that people should choose to be baptised? (10marks)</vt:lpstr>
      <vt:lpstr>Past Paper Question</vt:lpstr>
      <vt:lpstr>For your folder task – pg22</vt:lpstr>
      <vt:lpstr>Peter’s Declaration about Jesus</vt:lpstr>
      <vt:lpstr>Task 1</vt:lpstr>
      <vt:lpstr>Peter’s Declaration</vt:lpstr>
      <vt:lpstr>PowerPoint Presentation</vt:lpstr>
      <vt:lpstr>PowerPoint Presentation</vt:lpstr>
      <vt:lpstr>PowerPoint Presentation</vt:lpstr>
      <vt:lpstr>Peter’s declaration about Jesus</vt:lpstr>
      <vt:lpstr>Peter’s Declaration - Key points</vt:lpstr>
      <vt:lpstr>Past Paper Question (2010)</vt:lpstr>
      <vt:lpstr>PowerPoint Presentation</vt:lpstr>
      <vt:lpstr>The Transfiguration </vt:lpstr>
      <vt:lpstr>PowerPoint Presentation</vt:lpstr>
      <vt:lpstr>The Change in Jesus’ Appearance</vt:lpstr>
      <vt:lpstr>Key info: Moses</vt:lpstr>
      <vt:lpstr>Key info: Elijah</vt:lpstr>
      <vt:lpstr>The Presence of Moses and Elijah</vt:lpstr>
      <vt:lpstr>PowerPoint Presentation</vt:lpstr>
      <vt:lpstr>The Cloud and the Voice</vt:lpstr>
      <vt:lpstr>Added extra…</vt:lpstr>
      <vt:lpstr>PowerPoint Presentation</vt:lpstr>
      <vt:lpstr>PowerPoint Presentation</vt:lpstr>
      <vt:lpstr>Past Paper Question</vt:lpstr>
      <vt:lpstr>Past Paper Question - 2013</vt:lpstr>
      <vt:lpstr>Moral and Natural Evil</vt:lpstr>
      <vt:lpstr>PowerPoint Presentation</vt:lpstr>
      <vt:lpstr> Photographer Haunted by Horror of His Work </vt:lpstr>
      <vt:lpstr>PowerPoint Presentation</vt:lpstr>
      <vt:lpstr>PowerPoint Presentation</vt:lpstr>
      <vt:lpstr>Reminder of our new vocab…</vt:lpstr>
      <vt:lpstr>The problem of evil</vt:lpstr>
      <vt:lpstr>Reasons why people find it difficult to relate to God…</vt:lpstr>
      <vt:lpstr>PowerPoint Presentation</vt:lpstr>
      <vt:lpstr>Think Pair Share Activity…</vt:lpstr>
      <vt:lpstr>Jesus’ Entry into Jerusalem</vt:lpstr>
      <vt:lpstr>Learning Intentions</vt:lpstr>
      <vt:lpstr>Tasks</vt:lpstr>
      <vt:lpstr>PowerPoint Presentation</vt:lpstr>
      <vt:lpstr>Read textbook pg25 and answer the following… </vt:lpstr>
      <vt:lpstr>Past Paper Questions (2015)</vt:lpstr>
      <vt:lpstr>Why was this event important in the life of Jesus? (5)</vt:lpstr>
      <vt:lpstr>The Calming of the Storm</vt:lpstr>
      <vt:lpstr>Learning Intentions</vt:lpstr>
      <vt:lpstr>PowerPoint Presentation</vt:lpstr>
      <vt:lpstr>Calming of the Storm - Analysis</vt:lpstr>
      <vt:lpstr>Meaning of the story</vt:lpstr>
      <vt:lpstr>PowerPoint Presentation</vt:lpstr>
      <vt:lpstr>Christians</vt:lpstr>
      <vt:lpstr>How would the early Christian community find comfort from reading this account of the calming of the storm?</vt:lpstr>
      <vt:lpstr>PowerPoint Presentation</vt:lpstr>
      <vt:lpstr>PowerPoint Presentation</vt:lpstr>
      <vt:lpstr>2012 Past Paper Question: Explain the importance of the calming of the storm for Christians (5)</vt:lpstr>
      <vt:lpstr>PowerPoint Presentation</vt:lpstr>
      <vt:lpstr>PowerPoint Presentation</vt:lpstr>
      <vt:lpstr>PowerPoint Presentation</vt:lpstr>
      <vt:lpstr>PowerPoint Presentation</vt:lpstr>
      <vt:lpstr>St Patrick</vt:lpstr>
      <vt:lpstr>Martin Luther King</vt:lpstr>
      <vt:lpstr>Christians still suffer ‘storms’ today…</vt:lpstr>
      <vt:lpstr>Open Doors Watch List 2012</vt:lpstr>
      <vt:lpstr>PowerPoint Presentation</vt:lpstr>
      <vt:lpstr>The Request of James and John</vt:lpstr>
      <vt:lpstr>The Request of James and John</vt:lpstr>
      <vt:lpstr>Request of James and John –  Summary &amp; Analysis</vt:lpstr>
      <vt:lpstr>Summary &amp; Analysis continued…</vt:lpstr>
      <vt:lpstr>Jesus’ Identity</vt:lpstr>
      <vt:lpstr>What can Christians today learn about discipleship from this story?</vt:lpstr>
      <vt:lpstr>PowerPoint Presentation</vt:lpstr>
      <vt:lpstr>Jesus’ Identity</vt:lpstr>
      <vt:lpstr>What can Christians today learn about discipleship from this story?</vt:lpstr>
      <vt:lpstr>PowerPoint Presentation</vt:lpstr>
      <vt:lpstr>PowerPoint Presentation</vt:lpstr>
      <vt:lpstr>Plenary</vt:lpstr>
      <vt:lpstr>Blind Bartimaeus</vt:lpstr>
      <vt:lpstr>PowerPoint Presentation</vt:lpstr>
      <vt:lpstr>PowerPoint Presentation</vt:lpstr>
      <vt:lpstr>PowerPoint Presentation</vt:lpstr>
      <vt:lpstr>PowerPoint Presentation</vt:lpstr>
      <vt:lpstr>PowerPoint Presentation</vt:lpstr>
      <vt:lpstr>Spiritually blind?</vt:lpstr>
      <vt:lpstr>Past Paper Questions - 2014</vt:lpstr>
      <vt:lpstr>Explain why some people were marginalised in the time of Jesus. (5)</vt:lpstr>
      <vt:lpstr> “The miracles of Jesus have little meaning for people today.” Do you agree? Give reasons for your answer. (10) </vt:lpstr>
      <vt:lpstr>What do the miracles of Jesus teach about his identity?</vt:lpstr>
      <vt:lpstr>‘True faith is often found where you do not expect it’</vt:lpstr>
      <vt:lpstr>PowerPoint Presentation</vt:lpstr>
      <vt:lpstr>Positives and Negatives of each title – which is best?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Hasson</dc:creator>
  <cp:lastModifiedBy>B Hasson</cp:lastModifiedBy>
  <cp:revision>124</cp:revision>
  <cp:lastPrinted>2015-11-04T14:20:29Z</cp:lastPrinted>
  <dcterms:created xsi:type="dcterms:W3CDTF">2013-08-18T08:54:40Z</dcterms:created>
  <dcterms:modified xsi:type="dcterms:W3CDTF">2015-11-04T15:33:56Z</dcterms:modified>
</cp:coreProperties>
</file>